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_rels/presentation.xml.rels" ContentType="application/vnd.openxmlformats-package.relationships+xml"/>
  <Override PartName="/ppt/media/image56.png" ContentType="image/png"/>
  <Override PartName="/ppt/media/image40.jpeg" ContentType="image/jpeg"/>
  <Override PartName="/ppt/media/image55.png" ContentType="image/png"/>
  <Override PartName="/ppt/media/image54.png" ContentType="image/png"/>
  <Override PartName="/ppt/media/image53.jpeg" ContentType="image/jpeg"/>
  <Override PartName="/ppt/media/image23.png" ContentType="image/png"/>
  <Override PartName="/ppt/media/image52.jpeg" ContentType="image/jpeg"/>
  <Override PartName="/ppt/media/image13.png" ContentType="image/png"/>
  <Override PartName="/ppt/media/image1.png" ContentType="image/png"/>
  <Override PartName="/ppt/media/image51.png" ContentType="image/png"/>
  <Override PartName="/ppt/media/image50.png" ContentType="image/png"/>
  <Override PartName="/ppt/media/image48.wmf" ContentType="image/x-wmf"/>
  <Override PartName="/ppt/media/image47.wmf" ContentType="image/x-wmf"/>
  <Override PartName="/ppt/media/image46.png" ContentType="image/png"/>
  <Override PartName="/ppt/media/image45.png" ContentType="image/png"/>
  <Override PartName="/ppt/media/image43.png" ContentType="image/png"/>
  <Override PartName="/ppt/media/image42.png" ContentType="image/png"/>
  <Override PartName="/ppt/media/image44.png" ContentType="image/png"/>
  <Override PartName="/ppt/media/image39.png" ContentType="image/png"/>
  <Override PartName="/ppt/media/image30.png" ContentType="image/png"/>
  <Override PartName="/ppt/media/image41.png" ContentType="image/png"/>
  <Override PartName="/ppt/media/image9.wmf" ContentType="image/x-wmf"/>
  <Override PartName="/ppt/media/image14.png" ContentType="image/png"/>
  <Override PartName="/ppt/media/image2.png" ContentType="image/png"/>
  <Override PartName="/ppt/media/image38.png" ContentType="image/png"/>
  <Override PartName="/ppt/media/image8.png" ContentType="image/png"/>
  <Override PartName="/ppt/media/image82.jpeg" ContentType="image/jpeg"/>
  <Override PartName="/ppt/media/image85.png" ContentType="image/png"/>
  <Override PartName="/ppt/media/image49.png" ContentType="image/png"/>
  <Override PartName="/ppt/media/image12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31.png" ContentType="image/png"/>
  <Override PartName="/ppt/media/image70.png" ContentType="image/png"/>
  <Override PartName="/ppt/media/image28.png" ContentType="image/png"/>
  <Override PartName="/ppt/media/image88.jpeg" ContentType="image/jpeg"/>
  <Override PartName="/ppt/media/image74.png" ContentType="image/png"/>
  <Override PartName="/ppt/media/image87.png" ContentType="image/png"/>
  <Override PartName="/ppt/media/image81.jpeg" ContentType="image/jpeg"/>
  <Override PartName="/ppt/media/image75.png" ContentType="image/png"/>
  <Override PartName="/ppt/media/image63.png" ContentType="image/png"/>
  <Override PartName="/ppt/media/image86.jpeg" ContentType="image/jpeg"/>
  <Override PartName="/ppt/media/image73.png" ContentType="image/png"/>
  <Override PartName="/ppt/media/image78.png" ContentType="image/png"/>
  <Override PartName="/ppt/media/image79.png" ContentType="image/png"/>
  <Override PartName="/ppt/media/image77.png" ContentType="image/png"/>
  <Override PartName="/ppt/media/image76.png" ContentType="image/png"/>
  <Override PartName="/ppt/media/image72.png" ContentType="image/png"/>
  <Override PartName="/ppt/media/image21.png" ContentType="image/png"/>
  <Override PartName="/ppt/media/image89.wmf" ContentType="image/x-wmf"/>
  <Override PartName="/ppt/media/image69.png" ContentType="image/png"/>
  <Override PartName="/ppt/media/image32.png" ContentType="image/png"/>
  <Override PartName="/ppt/media/image71.png" ContentType="image/png"/>
  <Override PartName="/ppt/media/image29.png" ContentType="image/png"/>
  <Override PartName="/ppt/media/image20.png" ContentType="image/png"/>
  <Override PartName="/ppt/media/image57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80.png" ContentType="image/png"/>
  <Override PartName="/ppt/media/image15.png" ContentType="image/png"/>
  <Override PartName="/ppt/media/image3.png" ContentType="image/png"/>
  <Override PartName="/ppt/media/image33.png" ContentType="image/png"/>
  <Override PartName="/ppt/media/image27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17.png" ContentType="image/png"/>
  <Override PartName="/ppt/media/image5.png" ContentType="image/png"/>
  <Override PartName="/ppt/media/image35.png" ContentType="image/png"/>
  <Override PartName="/ppt/media/image10.png" ContentType="image/png"/>
  <Override PartName="/ppt/media/image18.png" ContentType="image/png"/>
  <Override PartName="/ppt/media/image83.png" ContentType="image/png"/>
  <Override PartName="/ppt/media/image6.png" ContentType="image/png"/>
  <Override PartName="/ppt/media/image36.png" ContentType="image/png"/>
  <Override PartName="/ppt/media/image11.png" ContentType="image/png"/>
  <Override PartName="/ppt/media/image19.png" ContentType="image/png"/>
  <Override PartName="/ppt/media/image84.png" ContentType="image/png"/>
  <Override PartName="/ppt/media/image7.png" ContentType="image/png"/>
  <Override PartName="/ppt/media/image37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6858000"/>
  <p:notesSz cx="7099300" cy="102346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PT" sz="2000" spc="-1" strike="noStrike">
                <a:latin typeface="Arial"/>
              </a:rPr>
              <a:t>Click to edit the notes format</a:t>
            </a:r>
            <a:endParaRPr b="0" lang="pt-PT" sz="20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PT" sz="1400" spc="-1" strike="noStrike">
                <a:latin typeface="Times New Roman"/>
              </a:rPr>
              <a:t>&lt;header&gt;</a:t>
            </a:r>
            <a:endParaRPr b="0" lang="pt-PT" sz="1400" spc="-1" strike="noStrike">
              <a:latin typeface="Times New Roman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t-PT" sz="1400" spc="-1" strike="noStrike">
                <a:latin typeface="Times New Roman"/>
              </a:rPr>
              <a:t>&lt;date/time&gt;</a:t>
            </a:r>
            <a:endParaRPr b="0" lang="pt-PT" sz="1400" spc="-1" strike="noStrike">
              <a:latin typeface="Times New Roman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t-PT" sz="1400" spc="-1" strike="noStrike">
                <a:latin typeface="Times New Roman"/>
              </a:rPr>
              <a:t>&lt;footer&gt;</a:t>
            </a:r>
            <a:endParaRPr b="0" lang="pt-PT" sz="1400" spc="-1" strike="noStrike">
              <a:latin typeface="Times New Roman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BA8A4DE-E6A6-4CA0-A519-95FA1BA1FB20}" type="slidenum">
              <a:rPr b="0" lang="pt-PT" sz="1400" spc="-1" strike="noStrike">
                <a:latin typeface="Times New Roman"/>
              </a:rPr>
              <a:t>&lt;number&gt;</a:t>
            </a:fld>
            <a:endParaRPr b="0" lang="pt-P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EE508219-F89C-4175-8E01-28D40B35BEF9}" type="slidenum">
              <a:rPr b="0" lang="en-GB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14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34EE654B-CC3F-41CD-B344-1D70428BBAB4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41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4E5D42FC-6648-4648-BE1F-DF1FC823D499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44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899C6962-7A23-4EC2-8A41-300A6BBE207A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47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D69E4C95-711D-4810-B41E-B4D03E0ED175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50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191A9D94-B59D-43F9-AE18-61E5F53118CE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53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321DC6E3-2C85-40C8-88A8-E1021A6142DC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56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57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1FAB71B1-20C6-45D3-99C8-19B8426E91B5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59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626F83E2-7252-40F4-8994-9206C5CD6585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62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6F1FC23B-5FB7-4F65-B8CC-5A67540C0CA1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65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51578D74-4540-48BA-9C34-BBA9B2F1884E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17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0BC57925-FDA9-4CF9-930F-BAF49D7FBECC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68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0411B441-8420-45C0-8497-22AF6BA6EEBB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71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E86B0746-FECD-449D-A376-3E2EC2608796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20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A9427F50-3EA0-4BBD-97FE-59F0CB448056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23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0D818DB3-C41E-40CC-A4D9-2F14F0B9A453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26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22BBA8AF-CBF2-48E3-8F26-D6D826DDD7F1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29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9EA93C64-BF8E-4829-A0B9-8257C244F8D1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32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4138ADEC-3579-4603-A66A-6975B96F326C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35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tangle 7"/>
          <p:cNvSpPr txBox="1"/>
          <p:nvPr/>
        </p:nvSpPr>
        <p:spPr>
          <a:xfrm>
            <a:off x="4021200" y="9723600"/>
            <a:ext cx="3077640" cy="510840"/>
          </a:xfrm>
          <a:prstGeom prst="rect">
            <a:avLst/>
          </a:prstGeom>
          <a:noFill/>
          <a:ln w="9360">
            <a:noFill/>
          </a:ln>
        </p:spPr>
        <p:txBody>
          <a:bodyPr lIns="97560" rIns="97560" tIns="48600" bIns="48600" anchor="b">
            <a:noAutofit/>
          </a:bodyPr>
          <a:p>
            <a:pPr algn="r">
              <a:lnSpc>
                <a:spcPct val="100000"/>
              </a:lnSpc>
            </a:pPr>
            <a:fld id="{2D6EAF8F-C6FD-4A4B-B76E-2A80A416FDE0}" type="slidenum">
              <a:rPr b="0" lang="de-DE" sz="1300" spc="-1" strike="noStrike">
                <a:solidFill>
                  <a:srgbClr val="000000"/>
                </a:solidFill>
                <a:latin typeface="Arial"/>
                <a:ea typeface="Geneva"/>
              </a:rPr>
              <a:t>&lt;number&gt;</a:t>
            </a:fld>
            <a:endParaRPr b="0" lang="pt-PT" sz="1300" spc="-1" strike="noStrike">
              <a:latin typeface="Times New Roman"/>
            </a:endParaRPr>
          </a:p>
        </p:txBody>
      </p:sp>
      <p:sp>
        <p:nvSpPr>
          <p:cNvPr id="538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4520" cy="3836520"/>
          </a:xfrm>
          <a:prstGeom prst="rect">
            <a:avLst/>
          </a:prstGeom>
        </p:spPr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947880" y="4861080"/>
            <a:ext cx="5203440" cy="4605120"/>
          </a:xfrm>
          <a:prstGeom prst="rect">
            <a:avLst/>
          </a:prstGeom>
        </p:spPr>
        <p:txBody>
          <a:bodyPr lIns="97560" rIns="97560" tIns="48600" bIns="48600">
            <a:noAutofit/>
          </a:bodyPr>
          <a:p>
            <a:endParaRPr b="0" lang="pt-PT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84360" y="375696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843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8621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441240" y="14842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197760" y="14842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84360" y="375696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441240" y="375696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197760" y="375696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84360" y="1484280"/>
            <a:ext cx="815292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815292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533520" y="304920"/>
            <a:ext cx="8152920" cy="3532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843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84360" y="1484280"/>
            <a:ext cx="815292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8621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84360" y="375696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84360" y="375696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843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48621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3441240" y="14842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6197760" y="14842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84360" y="375696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3441240" y="375696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6197760" y="375696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684360" y="1484280"/>
            <a:ext cx="815292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815292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815292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533520" y="304920"/>
            <a:ext cx="8152920" cy="3532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843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8621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84360" y="375696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84360" y="375696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6843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8621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3441240" y="14842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197760" y="148428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684360" y="375696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3441240" y="375696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body"/>
          </p:nvPr>
        </p:nvSpPr>
        <p:spPr>
          <a:xfrm>
            <a:off x="6197760" y="3756960"/>
            <a:ext cx="26251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533520" y="304920"/>
            <a:ext cx="8152920" cy="3532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843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862160" y="375696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862160" y="1484280"/>
            <a:ext cx="397836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84360" y="3756960"/>
            <a:ext cx="815292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2" hidden="1"/>
          <p:cNvSpPr/>
          <p:nvPr/>
        </p:nvSpPr>
        <p:spPr>
          <a:xfrm flipH="1">
            <a:off x="-720" y="6172200"/>
            <a:ext cx="7772040" cy="68544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Rectangle 3" hidden="1"/>
          <p:cNvSpPr/>
          <p:nvPr/>
        </p:nvSpPr>
        <p:spPr>
          <a:xfrm>
            <a:off x="7772400" y="6172200"/>
            <a:ext cx="1371240" cy="68544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" name="Picture 8" descr="embl_rgb_petrol"/>
          <p:cNvPicPr/>
          <p:nvPr/>
        </p:nvPicPr>
        <p:blipFill>
          <a:blip r:embed="rId2"/>
          <a:srcRect l="241" t="2136" r="2739" b="2761"/>
          <a:stretch/>
        </p:blipFill>
        <p:spPr>
          <a:xfrm>
            <a:off x="7496280" y="6170760"/>
            <a:ext cx="1230120" cy="591840"/>
          </a:xfrm>
          <a:prstGeom prst="rect">
            <a:avLst/>
          </a:prstGeom>
          <a:ln w="0">
            <a:noFill/>
          </a:ln>
        </p:spPr>
      </p:pic>
      <p:sp>
        <p:nvSpPr>
          <p:cNvPr id="3" name="Rectangle 8"/>
          <p:cNvSpPr/>
          <p:nvPr/>
        </p:nvSpPr>
        <p:spPr>
          <a:xfrm flipV="1">
            <a:off x="1440" y="0"/>
            <a:ext cx="9143640" cy="2895120"/>
          </a:xfrm>
          <a:prstGeom prst="rect">
            <a:avLst/>
          </a:prstGeom>
          <a:solidFill>
            <a:schemeClr val="folHlink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" name="Picture 17" descr="logo_embl_6eck"/>
          <p:cNvPicPr/>
          <p:nvPr/>
        </p:nvPicPr>
        <p:blipFill>
          <a:blip r:embed="rId3">
            <a:lum bright="-6000"/>
          </a:blip>
          <a:srcRect l="34886" t="2511" r="0" b="49504"/>
          <a:stretch/>
        </p:blipFill>
        <p:spPr>
          <a:xfrm>
            <a:off x="0" y="0"/>
            <a:ext cx="3533400" cy="2896920"/>
          </a:xfrm>
          <a:prstGeom prst="rect">
            <a:avLst/>
          </a:prstGeom>
          <a:ln w="0">
            <a:noFill/>
          </a:ln>
        </p:spPr>
      </p:pic>
      <p:sp>
        <p:nvSpPr>
          <p:cNvPr id="5" name="Rectangle 6"/>
          <p:cNvSpPr/>
          <p:nvPr/>
        </p:nvSpPr>
        <p:spPr>
          <a:xfrm>
            <a:off x="0" y="2895480"/>
            <a:ext cx="9143640" cy="396216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" name="Picture 18" descr="logo_embl_6eck"/>
          <p:cNvPicPr/>
          <p:nvPr/>
        </p:nvPicPr>
        <p:blipFill>
          <a:blip r:embed="rId4">
            <a:lum bright="-6000"/>
          </a:blip>
          <a:srcRect l="34886" t="50444" r="0" b="-2198"/>
          <a:stretch/>
        </p:blipFill>
        <p:spPr>
          <a:xfrm>
            <a:off x="0" y="2894040"/>
            <a:ext cx="3533400" cy="3123720"/>
          </a:xfrm>
          <a:prstGeom prst="rect">
            <a:avLst/>
          </a:prstGeom>
          <a:ln w="0">
            <a:noFill/>
          </a:ln>
        </p:spPr>
      </p:pic>
      <p:pic>
        <p:nvPicPr>
          <p:cNvPr id="7" name="Picture 13" descr="embl_rgb_petrol"/>
          <p:cNvPicPr/>
          <p:nvPr/>
        </p:nvPicPr>
        <p:blipFill>
          <a:blip r:embed="rId5"/>
          <a:srcRect l="1705" t="1740" r="2737" b="2754"/>
          <a:stretch/>
        </p:blipFill>
        <p:spPr>
          <a:xfrm>
            <a:off x="6248520" y="5256360"/>
            <a:ext cx="2209320" cy="108216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33520" y="2284560"/>
            <a:ext cx="7772040" cy="68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Geneva"/>
              </a:rPr>
              <a:t>Click to edit Master title style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dt"/>
          </p:nvPr>
        </p:nvSpPr>
        <p:spPr>
          <a:xfrm>
            <a:off x="533520" y="150840"/>
            <a:ext cx="1603080" cy="304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dcdcdc"/>
                </a:solidFill>
                <a:latin typeface="Arial"/>
                <a:ea typeface="Geneva"/>
              </a:rPr>
              <a:t>Last update : A. Parret on 02/12/10</a:t>
            </a:r>
            <a:endParaRPr b="0" lang="pt-PT" sz="1000" spc="-1" strike="noStrike">
              <a:latin typeface="Times New Roman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/>
          <p:nvPr/>
        </p:nvSpPr>
        <p:spPr>
          <a:xfrm flipH="1">
            <a:off x="-720" y="6172200"/>
            <a:ext cx="7772040" cy="68544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Rectangle 3"/>
          <p:cNvSpPr/>
          <p:nvPr/>
        </p:nvSpPr>
        <p:spPr>
          <a:xfrm>
            <a:off x="7772400" y="6172200"/>
            <a:ext cx="1371240" cy="68544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" name="Picture 8" descr="embl_rgb_petrol"/>
          <p:cNvPicPr/>
          <p:nvPr/>
        </p:nvPicPr>
        <p:blipFill>
          <a:blip r:embed="rId2"/>
          <a:srcRect l="241" t="2136" r="2739" b="2761"/>
          <a:stretch/>
        </p:blipFill>
        <p:spPr>
          <a:xfrm>
            <a:off x="7496280" y="6170760"/>
            <a:ext cx="1230120" cy="591840"/>
          </a:xfrm>
          <a:prstGeom prst="rect">
            <a:avLst/>
          </a:prstGeom>
          <a:ln w="0">
            <a:noFill/>
          </a:ln>
        </p:spPr>
      </p:pic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Click to edit Master title style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4000320" cy="435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Geneva"/>
              </a:rPr>
              <a:t>Click to edit Master text styles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Second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Third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Fourth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Fifth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836960" y="1484280"/>
            <a:ext cx="4000320" cy="2098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Geneva"/>
              </a:rPr>
              <a:t>Click to edit Master text styles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Second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Third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Fourth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Fifth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836960" y="3735360"/>
            <a:ext cx="4000320" cy="2099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Geneva"/>
              </a:rPr>
              <a:t>Click to edit Master text styles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Second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Third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Fourth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Fifth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dt"/>
          </p:nvPr>
        </p:nvSpPr>
        <p:spPr>
          <a:xfrm>
            <a:off x="3276720" y="6400800"/>
            <a:ext cx="2590560" cy="228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ffffff"/>
                </a:solidFill>
                <a:latin typeface="Arial"/>
                <a:ea typeface="Geneva"/>
              </a:rPr>
              <a:t>Last update : A. Parret on 04/11/10</a:t>
            </a:r>
            <a:endParaRPr b="0" lang="pt-PT" sz="900" spc="-1" strike="noStrike">
              <a:latin typeface="Times New Roman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sldNum"/>
          </p:nvPr>
        </p:nvSpPr>
        <p:spPr>
          <a:xfrm>
            <a:off x="152280" y="6375240"/>
            <a:ext cx="304560" cy="228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1FF6F445-A5B8-4520-9DEC-74ED3AF3DA32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2"/>
          <p:cNvSpPr/>
          <p:nvPr/>
        </p:nvSpPr>
        <p:spPr>
          <a:xfrm flipH="1">
            <a:off x="-720" y="6172200"/>
            <a:ext cx="7772040" cy="68544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Rectangle 3"/>
          <p:cNvSpPr/>
          <p:nvPr/>
        </p:nvSpPr>
        <p:spPr>
          <a:xfrm>
            <a:off x="7772400" y="6172200"/>
            <a:ext cx="1371240" cy="68544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4" name="Picture 8" descr="embl_rgb_petrol"/>
          <p:cNvPicPr/>
          <p:nvPr/>
        </p:nvPicPr>
        <p:blipFill>
          <a:blip r:embed="rId2"/>
          <a:srcRect l="241" t="2136" r="2739" b="2761"/>
          <a:stretch/>
        </p:blipFill>
        <p:spPr>
          <a:xfrm>
            <a:off x="7496280" y="6170760"/>
            <a:ext cx="1230120" cy="591840"/>
          </a:xfrm>
          <a:prstGeom prst="rect">
            <a:avLst/>
          </a:prstGeom>
          <a:ln w="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152920" cy="7617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Click to edit Master title style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84360" y="1484280"/>
            <a:ext cx="8152920" cy="435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Geneva"/>
              </a:rPr>
              <a:t>Click to edit Master text styles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Second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Third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Fourth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72ad46"/>
              </a:buClr>
              <a:buFont typeface="Times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Geneva"/>
              </a:rPr>
              <a:t>Fifth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dt"/>
          </p:nvPr>
        </p:nvSpPr>
        <p:spPr>
          <a:xfrm>
            <a:off x="3276720" y="6400800"/>
            <a:ext cx="2590560" cy="228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ffffff"/>
                </a:solidFill>
                <a:latin typeface="Arial"/>
                <a:ea typeface="Geneva"/>
              </a:rPr>
              <a:t>Last update : A. Parret on 02/12/10</a:t>
            </a:r>
            <a:endParaRPr b="0" lang="pt-PT" sz="900" spc="-1" strike="noStrike">
              <a:latin typeface="Times New Roman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sldNum"/>
          </p:nvPr>
        </p:nvSpPr>
        <p:spPr>
          <a:xfrm>
            <a:off x="152280" y="6375240"/>
            <a:ext cx="304560" cy="228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4B5715CF-ECB5-457E-A583-0D8D9081F02C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slideLayout" Target="../slideLayouts/slideLayout25.xml"/><Relationship Id="rId1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mailto:meijers@embl-hamburg.de" TargetMode="External"/><Relationship Id="rId2" Type="http://schemas.openxmlformats.org/officeDocument/2006/relationships/hyperlink" Target="mailto:parret@embl-hamburg.de" TargetMode="External"/><Relationship Id="rId3" Type="http://schemas.openxmlformats.org/officeDocument/2006/relationships/hyperlink" Target="mailto:boivin@embl-hamburg.de" TargetMode="External"/><Relationship Id="rId4" Type="http://schemas.openxmlformats.org/officeDocument/2006/relationships/hyperlink" Target="mailto:cianci@embl-hamburg.de" TargetMode="External"/><Relationship Id="rId5" Type="http://schemas.openxmlformats.org/officeDocument/2006/relationships/image" Target="../media/image85.png"/><Relationship Id="rId6" Type="http://schemas.openxmlformats.org/officeDocument/2006/relationships/image" Target="../media/image86.jpeg"/><Relationship Id="rId7" Type="http://schemas.openxmlformats.org/officeDocument/2006/relationships/image" Target="../media/image87.png"/><Relationship Id="rId8" Type="http://schemas.openxmlformats.org/officeDocument/2006/relationships/image" Target="../media/image88.jpeg"/><Relationship Id="rId9" Type="http://schemas.openxmlformats.org/officeDocument/2006/relationships/image" Target="../media/image89.wmf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://www.embl-hamburg.de/spcsafety/" TargetMode="External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slideLayout" Target="../slideLayouts/slideLayout13.xml"/><Relationship Id="rId2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wmf"/><Relationship Id="rId3" Type="http://schemas.openxmlformats.org/officeDocument/2006/relationships/image" Target="../media/image48.wmf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2"/>
          <p:cNvSpPr txBox="1"/>
          <p:nvPr/>
        </p:nvSpPr>
        <p:spPr>
          <a:xfrm>
            <a:off x="533520" y="1844640"/>
            <a:ext cx="8430840" cy="10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Arial"/>
                <a:ea typeface="Geneva"/>
              </a:rPr>
              <a:t>Safety briefing for people working in the SPC facility (48e building)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Rectangle 3"/>
          <p:cNvSpPr txBox="1"/>
          <p:nvPr/>
        </p:nvSpPr>
        <p:spPr>
          <a:xfrm>
            <a:off x="571680" y="3000240"/>
            <a:ext cx="5000400" cy="123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r>
              <a:rPr b="0" i="1" lang="en-US" sz="1600" spc="-1" strike="noStrike">
                <a:solidFill>
                  <a:srgbClr val="ffffff"/>
                </a:solidFill>
                <a:latin typeface="Arial"/>
                <a:ea typeface="Geneva"/>
              </a:rPr>
              <a:t>By Stephane Boivin and Rob Meijers</a:t>
            </a:r>
            <a:endParaRPr b="0" lang="pt-PT" sz="1600" spc="-1" strike="noStrike">
              <a:latin typeface="Arial"/>
            </a:endParaRPr>
          </a:p>
        </p:txBody>
      </p:sp>
      <p:pic>
        <p:nvPicPr>
          <p:cNvPr id="143" name="Picture 5" descr=""/>
          <p:cNvPicPr/>
          <p:nvPr/>
        </p:nvPicPr>
        <p:blipFill>
          <a:blip r:embed="rId1"/>
          <a:stretch/>
        </p:blipFill>
        <p:spPr>
          <a:xfrm>
            <a:off x="5580000" y="3068640"/>
            <a:ext cx="3292200" cy="2195280"/>
          </a:xfrm>
          <a:prstGeom prst="rect">
            <a:avLst/>
          </a:prstGeom>
          <a:ln w="0">
            <a:noFill/>
          </a:ln>
        </p:spPr>
      </p:pic>
      <p:sp>
        <p:nvSpPr>
          <p:cNvPr id="144" name="TextBox 6"/>
          <p:cNvSpPr/>
          <p:nvPr/>
        </p:nvSpPr>
        <p:spPr>
          <a:xfrm>
            <a:off x="7296120" y="4409640"/>
            <a:ext cx="936360" cy="273240"/>
          </a:xfrm>
          <a:prstGeom prst="rect">
            <a:avLst/>
          </a:prstGeom>
          <a:solidFill>
            <a:schemeClr val="bg1">
              <a:alpha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PETRA III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145" name="TextBox 9"/>
          <p:cNvSpPr/>
          <p:nvPr/>
        </p:nvSpPr>
        <p:spPr>
          <a:xfrm>
            <a:off x="5651640" y="4655160"/>
            <a:ext cx="1080720" cy="273240"/>
          </a:xfrm>
          <a:prstGeom prst="rect">
            <a:avLst/>
          </a:prstGeom>
          <a:solidFill>
            <a:schemeClr val="bg1">
              <a:alpha val="6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48e building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146" name="Straight Connector 11"/>
          <p:cNvSpPr/>
          <p:nvPr/>
        </p:nvSpPr>
        <p:spPr>
          <a:xfrm>
            <a:off x="6084720" y="4303440"/>
            <a:ext cx="108000" cy="358920"/>
          </a:xfrm>
          <a:prstGeom prst="line">
            <a:avLst/>
          </a:prstGeom>
          <a:ln>
            <a:solidFill>
              <a:srgbClr val="000000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47" name="Straight Connector 12"/>
          <p:cNvSpPr/>
          <p:nvPr/>
        </p:nvSpPr>
        <p:spPr>
          <a:xfrm>
            <a:off x="7524720" y="4098600"/>
            <a:ext cx="215640" cy="360360"/>
          </a:xfrm>
          <a:prstGeom prst="line">
            <a:avLst/>
          </a:prstGeom>
          <a:ln>
            <a:solidFill>
              <a:srgbClr val="000000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48" name="AutoShape 6"/>
          <p:cNvSpPr/>
          <p:nvPr/>
        </p:nvSpPr>
        <p:spPr>
          <a:xfrm>
            <a:off x="4356000" y="3573360"/>
            <a:ext cx="1190160" cy="165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Date Placeholder 5"/>
          <p:cNvSpPr txBox="1"/>
          <p:nvPr/>
        </p:nvSpPr>
        <p:spPr>
          <a:xfrm>
            <a:off x="3276720" y="6400800"/>
            <a:ext cx="2590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dcdcdc"/>
                </a:solidFill>
                <a:latin typeface="Arial"/>
                <a:ea typeface="Geneva"/>
              </a:rPr>
              <a:t>Last update : 29/04/2015</a:t>
            </a:r>
            <a:endParaRPr b="0" lang="pt-PT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24B83689-78F4-45B5-B1EF-1C25BC23D769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374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General Laboratory Safety Rules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ctangle 3"/>
          <p:cNvSpPr txBox="1"/>
          <p:nvPr/>
        </p:nvSpPr>
        <p:spPr>
          <a:xfrm>
            <a:off x="684360" y="1052640"/>
            <a:ext cx="6624360" cy="345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271440" indent="-271080">
              <a:lnSpc>
                <a:spcPct val="12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Coat, bag and luggage must be stored in the lockers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available on the ground floor near the SPC Facility.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71440" indent="-271080">
              <a:lnSpc>
                <a:spcPct val="120000"/>
              </a:lnSpc>
              <a:spcBef>
                <a:spcPts val="360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71440" indent="-271080">
              <a:lnSpc>
                <a:spcPct val="12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It is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not allowed to eat or drink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in the lab. Foods and drinks must never be stored in laboratories and cold rooms.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71440" indent="-271080">
              <a:lnSpc>
                <a:spcPct val="120000"/>
              </a:lnSpc>
              <a:spcBef>
                <a:spcPts val="360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71440" indent="-271080">
              <a:lnSpc>
                <a:spcPct val="11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Lab coats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for EMBL staff and visitors are available in the hall near the SPC Facility and are mandatory in the lab.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6" name="Picture 4" descr="p19"/>
          <p:cNvPicPr/>
          <p:nvPr/>
        </p:nvPicPr>
        <p:blipFill>
          <a:blip r:embed="rId1"/>
          <a:stretch/>
        </p:blipFill>
        <p:spPr>
          <a:xfrm>
            <a:off x="7364520" y="2781360"/>
            <a:ext cx="950400" cy="92340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8" descr=""/>
          <p:cNvPicPr/>
          <p:nvPr/>
        </p:nvPicPr>
        <p:blipFill>
          <a:blip r:embed="rId2"/>
          <a:srcRect l="19753" t="0" r="22273" b="0"/>
          <a:stretch/>
        </p:blipFill>
        <p:spPr>
          <a:xfrm>
            <a:off x="7362720" y="1052640"/>
            <a:ext cx="953640" cy="1644120"/>
          </a:xfrm>
          <a:prstGeom prst="rect">
            <a:avLst/>
          </a:prstGeom>
          <a:ln w="0">
            <a:noFill/>
          </a:ln>
        </p:spPr>
      </p:pic>
      <p:grpSp>
        <p:nvGrpSpPr>
          <p:cNvPr id="378" name="Group 11"/>
          <p:cNvGrpSpPr/>
          <p:nvPr/>
        </p:nvGrpSpPr>
        <p:grpSpPr>
          <a:xfrm>
            <a:off x="7364520" y="3828960"/>
            <a:ext cx="950400" cy="968040"/>
            <a:chOff x="7364520" y="3828960"/>
            <a:chExt cx="950400" cy="968040"/>
          </a:xfrm>
        </p:grpSpPr>
        <p:pic>
          <p:nvPicPr>
            <p:cNvPr id="379" name="Picture 8" descr=""/>
            <p:cNvPicPr/>
            <p:nvPr/>
          </p:nvPicPr>
          <p:blipFill>
            <a:blip r:embed="rId3"/>
            <a:stretch/>
          </p:blipFill>
          <p:spPr>
            <a:xfrm>
              <a:off x="7364520" y="3828960"/>
              <a:ext cx="950400" cy="968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80" name="Picture 9" descr="EMBL logo.jpg"/>
            <p:cNvPicPr/>
            <p:nvPr/>
          </p:nvPicPr>
          <p:blipFill>
            <a:blip r:embed="rId4"/>
            <a:srcRect l="59055" t="0" r="0" b="0"/>
            <a:stretch/>
          </p:blipFill>
          <p:spPr>
            <a:xfrm>
              <a:off x="7936560" y="4208040"/>
              <a:ext cx="46800" cy="478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A89F4E72-F0F5-43BA-8A32-25B66C1A14E7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382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General Laboratory Safety Rules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3"/>
          <p:cNvSpPr/>
          <p:nvPr/>
        </p:nvSpPr>
        <p:spPr>
          <a:xfrm>
            <a:off x="684360" y="907920"/>
            <a:ext cx="8152920" cy="406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11240" indent="-110880">
              <a:lnSpc>
                <a:spcPct val="12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We would like to remind you that in all laboratories: </a:t>
            </a:r>
            <a:endParaRPr b="0" lang="pt-PT" sz="1800" spc="-1" strike="noStrike">
              <a:latin typeface="Arial"/>
            </a:endParaRPr>
          </a:p>
        </p:txBody>
      </p:sp>
      <p:pic>
        <p:nvPicPr>
          <p:cNvPr id="384" name="Picture 8" descr="SandalsMust_Page_2_Image_0001"/>
          <p:cNvPicPr/>
          <p:nvPr/>
        </p:nvPicPr>
        <p:blipFill>
          <a:blip r:embed="rId1"/>
          <a:stretch/>
        </p:blipFill>
        <p:spPr>
          <a:xfrm>
            <a:off x="1781280" y="1341360"/>
            <a:ext cx="1152000" cy="128376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12" descr=""/>
          <p:cNvPicPr/>
          <p:nvPr/>
        </p:nvPicPr>
        <p:blipFill>
          <a:blip r:embed="rId2"/>
          <a:stretch/>
        </p:blipFill>
        <p:spPr>
          <a:xfrm>
            <a:off x="3871800" y="1341360"/>
            <a:ext cx="788760" cy="1288800"/>
          </a:xfrm>
          <a:prstGeom prst="rect">
            <a:avLst/>
          </a:prstGeom>
          <a:ln w="0">
            <a:noFill/>
          </a:ln>
        </p:spPr>
      </p:pic>
      <p:sp>
        <p:nvSpPr>
          <p:cNvPr id="386" name="Rectangle 3"/>
          <p:cNvSpPr/>
          <p:nvPr/>
        </p:nvSpPr>
        <p:spPr>
          <a:xfrm>
            <a:off x="684360" y="2894040"/>
            <a:ext cx="7991280" cy="2334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71360" indent="-171000">
              <a:lnSpc>
                <a:spcPct val="115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Safety goggles must be worn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 when handling hazardous chemicals or pathogenic biological agents.</a:t>
            </a:r>
            <a:endParaRPr b="0" lang="pt-PT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</p:txBody>
      </p:sp>
      <p:pic>
        <p:nvPicPr>
          <p:cNvPr id="387" name="Picture 7" descr="M 01p"/>
          <p:cNvPicPr/>
          <p:nvPr/>
        </p:nvPicPr>
        <p:blipFill>
          <a:blip r:embed="rId3"/>
          <a:stretch/>
        </p:blipFill>
        <p:spPr>
          <a:xfrm>
            <a:off x="3708360" y="3573360"/>
            <a:ext cx="1510920" cy="151092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1" descr=""/>
          <p:cNvPicPr/>
          <p:nvPr/>
        </p:nvPicPr>
        <p:blipFill>
          <a:blip r:embed="rId4"/>
          <a:stretch/>
        </p:blipFill>
        <p:spPr>
          <a:xfrm>
            <a:off x="5651640" y="1341360"/>
            <a:ext cx="1279080" cy="128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34E65FB5-F858-4988-B448-4A336433C99E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390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General Laboratory Safety Rules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Rectangle 3"/>
          <p:cNvSpPr/>
          <p:nvPr/>
        </p:nvSpPr>
        <p:spPr>
          <a:xfrm>
            <a:off x="684360" y="1052640"/>
            <a:ext cx="7991280" cy="2334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  <a:p>
            <a:pPr marL="171360" indent="-171000">
              <a:lnSpc>
                <a:spcPct val="115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Depending on the hazard,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appropriate gloves must be worn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. Gloves must be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removed before touching handles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, switches, taps or leaving the laboratory.</a:t>
            </a:r>
            <a:endParaRPr b="0" lang="pt-PT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  <a:p>
            <a:pPr marL="171360" indent="-171000">
              <a:lnSpc>
                <a:spcPct val="115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You should follow the "one-glove" rule: </a:t>
            </a:r>
            <a:r>
              <a:rPr b="0" lang="en-US" sz="1800" spc="-1" strike="noStrike">
                <a:solidFill>
                  <a:srgbClr val="0000cc"/>
                </a:solidFill>
                <a:latin typeface="Arial"/>
                <a:ea typeface="Geneva"/>
              </a:rPr>
              <a:t>Wear one glove to carry potential harmful material and have one hand without a glove to touch door handles, switches etc. </a:t>
            </a:r>
            <a:endParaRPr b="0" lang="pt-PT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</a:pPr>
            <a:endParaRPr b="0" lang="pt-PT" sz="1800" spc="-1" strike="noStrike">
              <a:latin typeface="Arial"/>
            </a:endParaRPr>
          </a:p>
        </p:txBody>
      </p:sp>
      <p:pic>
        <p:nvPicPr>
          <p:cNvPr id="392" name="Picture 5" descr=""/>
          <p:cNvPicPr/>
          <p:nvPr/>
        </p:nvPicPr>
        <p:blipFill>
          <a:blip r:embed="rId1"/>
          <a:stretch/>
        </p:blipFill>
        <p:spPr>
          <a:xfrm>
            <a:off x="4140360" y="2205000"/>
            <a:ext cx="1079280" cy="107280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6" descr="safety-office "/>
          <p:cNvPicPr/>
          <p:nvPr/>
        </p:nvPicPr>
        <p:blipFill>
          <a:blip r:embed="rId2"/>
          <a:stretch/>
        </p:blipFill>
        <p:spPr>
          <a:xfrm>
            <a:off x="4071960" y="4632480"/>
            <a:ext cx="1285560" cy="139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BE9F59F6-8887-4FF2-888A-EFD4C6961A29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395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General Laboratory Safety Rules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Rectangle 3"/>
          <p:cNvSpPr txBox="1"/>
          <p:nvPr/>
        </p:nvSpPr>
        <p:spPr>
          <a:xfrm>
            <a:off x="684360" y="1268280"/>
            <a:ext cx="6624360" cy="288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11240" indent="-110880">
              <a:lnSpc>
                <a:spcPct val="12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Sharp objects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must be discarded into multi-safe boxes only. Needles should NOT be recapped.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spcBef>
                <a:spcPts val="360"/>
              </a:spcBef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12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Broken glass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should be trashed in the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designated containers located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in the laboratory kitchen (L003).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spcBef>
                <a:spcPts val="360"/>
              </a:spcBef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12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Pipettes tip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should be trashed in pipette trash bags available on each laboratory bench.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7" name="Picture 4" descr=""/>
          <p:cNvPicPr/>
          <p:nvPr/>
        </p:nvPicPr>
        <p:blipFill>
          <a:blip r:embed="rId1"/>
          <a:srcRect l="0" t="0" r="0" b="39570"/>
          <a:stretch/>
        </p:blipFill>
        <p:spPr>
          <a:xfrm>
            <a:off x="7308720" y="1197000"/>
            <a:ext cx="1348920" cy="1800000"/>
          </a:xfrm>
          <a:prstGeom prst="rect">
            <a:avLst/>
          </a:prstGeom>
          <a:ln w="0">
            <a:noFill/>
          </a:ln>
        </p:spPr>
      </p:pic>
      <p:sp>
        <p:nvSpPr>
          <p:cNvPr id="398" name="Picture 7"/>
          <p:cNvSpPr/>
          <p:nvPr/>
        </p:nvSpPr>
        <p:spPr>
          <a:xfrm>
            <a:off x="7308360" y="3141000"/>
            <a:ext cx="1365120" cy="1023840"/>
          </a:xfrm>
          <a:prstGeom prst="roundRect">
            <a:avLst>
              <a:gd name="adj" fmla="val 0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99" name="Picture 8" descr=""/>
          <p:cNvPicPr/>
          <p:nvPr/>
        </p:nvPicPr>
        <p:blipFill>
          <a:blip r:embed="rId3"/>
          <a:stretch/>
        </p:blipFill>
        <p:spPr>
          <a:xfrm>
            <a:off x="2771640" y="4149720"/>
            <a:ext cx="2376000" cy="175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lide Number Placeholder 6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72B3F8FA-D485-471B-81D8-D33708954C2F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401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General Laboratory Safety Rules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Rectangle 3"/>
          <p:cNvSpPr/>
          <p:nvPr/>
        </p:nvSpPr>
        <p:spPr>
          <a:xfrm>
            <a:off x="684360" y="1052640"/>
            <a:ext cx="7919640" cy="4463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pt-PT" sz="1800" spc="-1" strike="noStrike">
              <a:latin typeface="Arial"/>
            </a:endParaRPr>
          </a:p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Handling </a:t>
            </a:r>
            <a:r>
              <a:rPr b="0" lang="de-DE" sz="1800" spc="-1" strike="noStrike">
                <a:solidFill>
                  <a:srgbClr val="0000cc"/>
                </a:solidFill>
                <a:latin typeface="Arial"/>
                <a:ea typeface="Geneva"/>
              </a:rPr>
              <a:t>liquid nitrogen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?</a:t>
            </a:r>
            <a:endParaRPr b="0" lang="pt-PT" sz="1800" spc="-1" strike="noStrike">
              <a:latin typeface="Arial"/>
            </a:endParaRPr>
          </a:p>
          <a:p>
            <a:pPr marL="1025640" indent="-102528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-Wear gloves, lab coat and face shield.</a:t>
            </a:r>
            <a:endParaRPr b="0" lang="pt-PT" sz="1800" spc="-1" strike="noStrike">
              <a:latin typeface="Arial"/>
            </a:endParaRPr>
          </a:p>
          <a:p>
            <a:pPr marL="1025640" indent="-102528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-Far from electronic equipment.</a:t>
            </a:r>
            <a:endParaRPr b="0" lang="pt-PT" sz="1800" spc="-1" strike="noStrike">
              <a:latin typeface="Arial"/>
            </a:endParaRPr>
          </a:p>
          <a:p>
            <a:pPr marL="1025640" indent="-102528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-In an open area.</a:t>
            </a:r>
            <a:endParaRPr b="0" lang="pt-PT" sz="1800" spc="-1" strike="noStrike">
              <a:latin typeface="Arial"/>
            </a:endParaRPr>
          </a:p>
          <a:p>
            <a:pPr marL="1025640" indent="-102528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-</a:t>
            </a:r>
            <a:r>
              <a:rPr b="0" lang="de-DE" sz="1800" spc="-1" strike="noStrike">
                <a:solidFill>
                  <a:srgbClr val="ff0000"/>
                </a:solidFill>
                <a:latin typeface="Arial"/>
                <a:ea typeface="Geneva"/>
              </a:rPr>
              <a:t>Do not spill on the floor.</a:t>
            </a:r>
            <a:endParaRPr b="0" lang="pt-PT" sz="1800" spc="-1" strike="noStrike">
              <a:latin typeface="Arial"/>
            </a:endParaRPr>
          </a:p>
          <a:p>
            <a:pPr marL="1025640" indent="-1025280">
              <a:lnSpc>
                <a:spcPct val="100000"/>
              </a:lnSpc>
              <a:tabLst>
                <a:tab algn="l" pos="0"/>
              </a:tabLst>
            </a:pPr>
            <a:endParaRPr b="0" lang="pt-PT" sz="1800" spc="-1" strike="noStrike">
              <a:latin typeface="Arial"/>
            </a:endParaRPr>
          </a:p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Handling </a:t>
            </a:r>
            <a:r>
              <a:rPr b="0" lang="de-DE" sz="1800" spc="-1" strike="noStrike">
                <a:solidFill>
                  <a:srgbClr val="0000cc"/>
                </a:solidFill>
                <a:latin typeface="Arial"/>
                <a:ea typeface="Geneva"/>
              </a:rPr>
              <a:t>gas cylinders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?</a:t>
            </a:r>
            <a:endParaRPr b="0" lang="pt-PT" sz="1800" spc="-1" strike="noStrike">
              <a:latin typeface="Arial"/>
            </a:endParaRPr>
          </a:p>
          <a:p>
            <a:pPr marL="1025640" indent="-102528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-Authorized in the SPC facility, derivative laboratory and the cold room. </a:t>
            </a:r>
            <a:r>
              <a:rPr b="0" lang="de-DE" sz="1800" spc="-1" strike="noStrike">
                <a:solidFill>
                  <a:srgbClr val="ff0000"/>
                </a:solidFill>
                <a:latin typeface="Arial"/>
                <a:ea typeface="Geneva"/>
              </a:rPr>
              <a:t>The use of gas cylinders must be authorized by the SPC staff before the beginning of the experiment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. Please note that the users must provide appropriate safety equipment to immobilize the cylinder.</a:t>
            </a:r>
            <a:endParaRPr b="0" lang="pt-PT" sz="1800" spc="-1" strike="noStrike">
              <a:latin typeface="Arial"/>
            </a:endParaRPr>
          </a:p>
        </p:txBody>
      </p:sp>
      <p:pic>
        <p:nvPicPr>
          <p:cNvPr id="403" name="Picture 6" descr=""/>
          <p:cNvPicPr/>
          <p:nvPr/>
        </p:nvPicPr>
        <p:blipFill>
          <a:blip r:embed="rId1"/>
          <a:stretch/>
        </p:blipFill>
        <p:spPr>
          <a:xfrm>
            <a:off x="5796000" y="1052640"/>
            <a:ext cx="2950920" cy="19508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"/>
          <p:cNvPicPr/>
          <p:nvPr/>
        </p:nvPicPr>
        <p:blipFill>
          <a:blip r:embed="rId2"/>
          <a:stretch/>
        </p:blipFill>
        <p:spPr>
          <a:xfrm>
            <a:off x="7093080" y="765000"/>
            <a:ext cx="647280" cy="88236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10" descr=""/>
          <p:cNvPicPr/>
          <p:nvPr/>
        </p:nvPicPr>
        <p:blipFill>
          <a:blip r:embed="rId3"/>
          <a:srcRect l="4199" t="7559" r="63244" b="65972"/>
          <a:stretch/>
        </p:blipFill>
        <p:spPr>
          <a:xfrm>
            <a:off x="3203640" y="4437000"/>
            <a:ext cx="2231640" cy="15123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10" descr=""/>
          <p:cNvPicPr/>
          <p:nvPr/>
        </p:nvPicPr>
        <p:blipFill>
          <a:blip r:embed="rId4"/>
          <a:srcRect l="54472" t="62841" r="22420" b="10683"/>
          <a:stretch/>
        </p:blipFill>
        <p:spPr>
          <a:xfrm>
            <a:off x="5651640" y="4437000"/>
            <a:ext cx="1584000" cy="151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fld id="{3445A8D6-02D6-4750-BF39-4310853A82A0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408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Chemical Safety Rules</a:t>
            </a:r>
            <a:br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Text Box 12"/>
          <p:cNvSpPr/>
          <p:nvPr/>
        </p:nvSpPr>
        <p:spPr>
          <a:xfrm>
            <a:off x="888840" y="2403360"/>
            <a:ext cx="175392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inflammable matter </a:t>
            </a: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endParaRPr b="0" lang="pt-PT" sz="1100" spc="-1" strike="noStrike">
              <a:latin typeface="Arial"/>
            </a:endParaRPr>
          </a:p>
        </p:txBody>
      </p:sp>
      <p:sp>
        <p:nvSpPr>
          <p:cNvPr id="410" name="Text Box 14"/>
          <p:cNvSpPr/>
          <p:nvPr/>
        </p:nvSpPr>
        <p:spPr>
          <a:xfrm>
            <a:off x="974880" y="4038480"/>
            <a:ext cx="158400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</a:t>
            </a:r>
            <a:endParaRPr b="0" lang="pt-PT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corrosive matter</a:t>
            </a:r>
            <a:endParaRPr b="0" lang="pt-PT" sz="1100" spc="-1" strike="noStrike">
              <a:latin typeface="Arial"/>
            </a:endParaRPr>
          </a:p>
        </p:txBody>
      </p:sp>
      <p:sp>
        <p:nvSpPr>
          <p:cNvPr id="411" name="Rectangle 3"/>
          <p:cNvSpPr/>
          <p:nvPr/>
        </p:nvSpPr>
        <p:spPr>
          <a:xfrm>
            <a:off x="468360" y="1052640"/>
            <a:ext cx="8152920" cy="406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11240" indent="-110880">
              <a:lnSpc>
                <a:spcPct val="12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You should know and understand risk symbols:</a:t>
            </a:r>
            <a:endParaRPr b="0" lang="pt-PT" sz="1800" spc="-1" strike="noStrike">
              <a:latin typeface="Arial"/>
            </a:endParaRPr>
          </a:p>
          <a:p>
            <a:pPr marL="111240" indent="-110880">
              <a:lnSpc>
                <a:spcPct val="120000"/>
              </a:lnSpc>
              <a:spcBef>
                <a:spcPts val="360"/>
              </a:spcBef>
              <a:tabLst>
                <a:tab algn="l" pos="0"/>
              </a:tabLst>
            </a:pPr>
            <a:endParaRPr b="0" lang="pt-PT" sz="1800" spc="-1" strike="noStrike">
              <a:latin typeface="Arial"/>
            </a:endParaRPr>
          </a:p>
        </p:txBody>
      </p:sp>
      <p:pic>
        <p:nvPicPr>
          <p:cNvPr id="412" name="Picture 2" descr=""/>
          <p:cNvPicPr/>
          <p:nvPr/>
        </p:nvPicPr>
        <p:blipFill>
          <a:blip r:embed="rId1"/>
          <a:stretch/>
        </p:blipFill>
        <p:spPr>
          <a:xfrm>
            <a:off x="4826160" y="1413000"/>
            <a:ext cx="1128240" cy="10062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3" descr=""/>
          <p:cNvPicPr/>
          <p:nvPr/>
        </p:nvPicPr>
        <p:blipFill>
          <a:blip r:embed="rId2"/>
          <a:stretch/>
        </p:blipFill>
        <p:spPr>
          <a:xfrm>
            <a:off x="1263600" y="1413000"/>
            <a:ext cx="1004400" cy="10062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4" descr=""/>
          <p:cNvPicPr/>
          <p:nvPr/>
        </p:nvPicPr>
        <p:blipFill>
          <a:blip r:embed="rId3"/>
          <a:stretch/>
        </p:blipFill>
        <p:spPr>
          <a:xfrm>
            <a:off x="2994120" y="1413000"/>
            <a:ext cx="1118880" cy="1006200"/>
          </a:xfrm>
          <a:prstGeom prst="rect">
            <a:avLst/>
          </a:prstGeom>
          <a:ln w="0">
            <a:noFill/>
          </a:ln>
        </p:spPr>
      </p:pic>
      <p:sp>
        <p:nvSpPr>
          <p:cNvPr id="415" name="Text Box 12"/>
          <p:cNvSpPr/>
          <p:nvPr/>
        </p:nvSpPr>
        <p:spPr>
          <a:xfrm>
            <a:off x="2725560" y="2403360"/>
            <a:ext cx="165528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oxidising matter </a:t>
            </a:r>
            <a:endParaRPr b="0" lang="pt-PT" sz="1100" spc="-1" strike="noStrike">
              <a:latin typeface="Arial"/>
            </a:endParaRPr>
          </a:p>
        </p:txBody>
      </p:sp>
      <p:sp>
        <p:nvSpPr>
          <p:cNvPr id="416" name="Text Box 12"/>
          <p:cNvSpPr/>
          <p:nvPr/>
        </p:nvSpPr>
        <p:spPr>
          <a:xfrm>
            <a:off x="6443640" y="2403360"/>
            <a:ext cx="144108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</a:t>
            </a:r>
            <a:endParaRPr b="0" lang="pt-PT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electric current</a:t>
            </a:r>
            <a:endParaRPr b="0" lang="pt-PT" sz="1100" spc="-1" strike="noStrike">
              <a:latin typeface="Arial"/>
            </a:endParaRPr>
          </a:p>
        </p:txBody>
      </p:sp>
      <p:pic>
        <p:nvPicPr>
          <p:cNvPr id="417" name="Picture 5" descr=""/>
          <p:cNvPicPr/>
          <p:nvPr/>
        </p:nvPicPr>
        <p:blipFill>
          <a:blip r:embed="rId4"/>
          <a:stretch/>
        </p:blipFill>
        <p:spPr>
          <a:xfrm>
            <a:off x="1187280" y="3033720"/>
            <a:ext cx="1157040" cy="100440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6" descr=""/>
          <p:cNvPicPr/>
          <p:nvPr/>
        </p:nvPicPr>
        <p:blipFill>
          <a:blip r:embed="rId5"/>
          <a:stretch/>
        </p:blipFill>
        <p:spPr>
          <a:xfrm>
            <a:off x="2978280" y="3033720"/>
            <a:ext cx="1150560" cy="100440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7" descr=""/>
          <p:cNvPicPr/>
          <p:nvPr/>
        </p:nvPicPr>
        <p:blipFill>
          <a:blip r:embed="rId6"/>
          <a:stretch/>
        </p:blipFill>
        <p:spPr>
          <a:xfrm>
            <a:off x="4863960" y="3033720"/>
            <a:ext cx="1050480" cy="1004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8" descr=""/>
          <p:cNvPicPr/>
          <p:nvPr/>
        </p:nvPicPr>
        <p:blipFill>
          <a:blip r:embed="rId7"/>
          <a:stretch/>
        </p:blipFill>
        <p:spPr>
          <a:xfrm>
            <a:off x="6611760" y="1413000"/>
            <a:ext cx="1104480" cy="100620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9" descr=""/>
          <p:cNvPicPr/>
          <p:nvPr/>
        </p:nvPicPr>
        <p:blipFill>
          <a:blip r:embed="rId8"/>
          <a:stretch/>
        </p:blipFill>
        <p:spPr>
          <a:xfrm>
            <a:off x="6615000" y="3033720"/>
            <a:ext cx="1098360" cy="100440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10" descr=""/>
          <p:cNvPicPr/>
          <p:nvPr/>
        </p:nvPicPr>
        <p:blipFill>
          <a:blip r:embed="rId9"/>
          <a:stretch/>
        </p:blipFill>
        <p:spPr>
          <a:xfrm>
            <a:off x="4815000" y="4508640"/>
            <a:ext cx="1149120" cy="100620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11" descr=""/>
          <p:cNvPicPr/>
          <p:nvPr/>
        </p:nvPicPr>
        <p:blipFill>
          <a:blip r:embed="rId10"/>
          <a:stretch/>
        </p:blipFill>
        <p:spPr>
          <a:xfrm>
            <a:off x="6616800" y="4508640"/>
            <a:ext cx="1095120" cy="1006200"/>
          </a:xfrm>
          <a:prstGeom prst="rect">
            <a:avLst/>
          </a:prstGeom>
          <a:ln w="0">
            <a:noFill/>
          </a:ln>
        </p:spPr>
      </p:pic>
      <p:sp>
        <p:nvSpPr>
          <p:cNvPr id="424" name="Text Box 14"/>
          <p:cNvSpPr/>
          <p:nvPr/>
        </p:nvSpPr>
        <p:spPr>
          <a:xfrm>
            <a:off x="2762280" y="4038480"/>
            <a:ext cx="158220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harmful or irritant matter </a:t>
            </a:r>
            <a:endParaRPr b="0" lang="pt-PT" sz="1100" spc="-1" strike="noStrike">
              <a:latin typeface="Arial"/>
            </a:endParaRPr>
          </a:p>
        </p:txBody>
      </p:sp>
      <p:sp>
        <p:nvSpPr>
          <p:cNvPr id="425" name="Text Box 14"/>
          <p:cNvSpPr/>
          <p:nvPr/>
        </p:nvSpPr>
        <p:spPr>
          <a:xfrm>
            <a:off x="4597560" y="4038480"/>
            <a:ext cx="158400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poisonous matter </a:t>
            </a:r>
            <a:endParaRPr b="0" lang="pt-PT" sz="1100" spc="-1" strike="noStrike">
              <a:latin typeface="Arial"/>
            </a:endParaRPr>
          </a:p>
        </p:txBody>
      </p:sp>
      <p:sp>
        <p:nvSpPr>
          <p:cNvPr id="426" name="Text Box 14"/>
          <p:cNvSpPr/>
          <p:nvPr/>
        </p:nvSpPr>
        <p:spPr>
          <a:xfrm>
            <a:off x="6372360" y="4038480"/>
            <a:ext cx="158400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</a:t>
            </a:r>
            <a:endParaRPr b="0" lang="pt-PT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laser beams</a:t>
            </a:r>
            <a:endParaRPr b="0" lang="pt-PT" sz="1100" spc="-1" strike="noStrike">
              <a:latin typeface="Arial"/>
            </a:endParaRPr>
          </a:p>
        </p:txBody>
      </p:sp>
      <p:sp>
        <p:nvSpPr>
          <p:cNvPr id="427" name="Text Box 14"/>
          <p:cNvSpPr/>
          <p:nvPr/>
        </p:nvSpPr>
        <p:spPr>
          <a:xfrm>
            <a:off x="4597560" y="5514840"/>
            <a:ext cx="1584000" cy="59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compressed air cylinders </a:t>
            </a:r>
            <a:endParaRPr b="0" lang="pt-PT" sz="1100" spc="-1" strike="noStrike">
              <a:latin typeface="Arial"/>
            </a:endParaRPr>
          </a:p>
        </p:txBody>
      </p:sp>
      <p:sp>
        <p:nvSpPr>
          <p:cNvPr id="428" name="Text Box 12"/>
          <p:cNvSpPr/>
          <p:nvPr/>
        </p:nvSpPr>
        <p:spPr>
          <a:xfrm>
            <a:off x="4562640" y="2403360"/>
            <a:ext cx="165528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</a:t>
            </a:r>
            <a:endParaRPr b="0" lang="pt-PT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explosives</a:t>
            </a:r>
            <a:endParaRPr b="0" lang="pt-PT" sz="1100" spc="-1" strike="noStrike">
              <a:latin typeface="Arial"/>
            </a:endParaRPr>
          </a:p>
        </p:txBody>
      </p:sp>
      <p:sp>
        <p:nvSpPr>
          <p:cNvPr id="429" name="Text Box 12"/>
          <p:cNvSpPr/>
          <p:nvPr/>
        </p:nvSpPr>
        <p:spPr>
          <a:xfrm>
            <a:off x="6443640" y="5500800"/>
            <a:ext cx="144108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radioactive matter or ionising rays</a:t>
            </a: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endParaRPr b="0" lang="pt-PT" sz="1100" spc="-1" strike="noStrike">
              <a:latin typeface="Arial"/>
            </a:endParaRPr>
          </a:p>
        </p:txBody>
      </p:sp>
      <p:pic>
        <p:nvPicPr>
          <p:cNvPr id="430" name="Picture 12" descr=""/>
          <p:cNvPicPr/>
          <p:nvPr/>
        </p:nvPicPr>
        <p:blipFill>
          <a:blip r:embed="rId11"/>
          <a:stretch/>
        </p:blipFill>
        <p:spPr>
          <a:xfrm>
            <a:off x="1201680" y="4508640"/>
            <a:ext cx="1128240" cy="1006200"/>
          </a:xfrm>
          <a:prstGeom prst="rect">
            <a:avLst/>
          </a:prstGeom>
          <a:ln w="0">
            <a:noFill/>
          </a:ln>
        </p:spPr>
      </p:pic>
      <p:sp>
        <p:nvSpPr>
          <p:cNvPr id="431" name="Text Box 14"/>
          <p:cNvSpPr/>
          <p:nvPr/>
        </p:nvSpPr>
        <p:spPr>
          <a:xfrm>
            <a:off x="974880" y="5518080"/>
            <a:ext cx="158400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biohazard</a:t>
            </a:r>
            <a:endParaRPr b="0" lang="pt-PT" sz="1100" spc="-1" strike="noStrike">
              <a:latin typeface="Arial"/>
            </a:endParaRPr>
          </a:p>
        </p:txBody>
      </p:sp>
      <p:pic>
        <p:nvPicPr>
          <p:cNvPr id="432" name="Picture 13" descr=""/>
          <p:cNvPicPr/>
          <p:nvPr/>
        </p:nvPicPr>
        <p:blipFill>
          <a:blip r:embed="rId12"/>
          <a:stretch/>
        </p:blipFill>
        <p:spPr>
          <a:xfrm>
            <a:off x="3003480" y="4508640"/>
            <a:ext cx="1099800" cy="1006200"/>
          </a:xfrm>
          <a:prstGeom prst="rect">
            <a:avLst/>
          </a:prstGeom>
          <a:ln w="0">
            <a:noFill/>
          </a:ln>
        </p:spPr>
      </p:pic>
      <p:sp>
        <p:nvSpPr>
          <p:cNvPr id="433" name="Text Box 14"/>
          <p:cNvSpPr/>
          <p:nvPr/>
        </p:nvSpPr>
        <p:spPr>
          <a:xfrm>
            <a:off x="2762280" y="5518080"/>
            <a:ext cx="158220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Geneva"/>
              </a:rPr>
              <a:t>Warning of magnetic field </a:t>
            </a:r>
            <a:endParaRPr b="0" lang="pt-PT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DC1E6CED-A56D-46EF-B9B1-F936337563CB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435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Chemical Safety Rules</a:t>
            </a:r>
            <a:br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Rectangle 3"/>
          <p:cNvSpPr txBox="1"/>
          <p:nvPr/>
        </p:nvSpPr>
        <p:spPr>
          <a:xfrm>
            <a:off x="609480" y="1066680"/>
            <a:ext cx="7086240" cy="444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Before using any chemical inform yourself about the risks associated with the chemical and take the appropriate preventative measures.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Read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the relevant MSDS sheet,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available upon request.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Perform all work with hazardous chemicals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under the fume hood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All chemicals have to be properly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labelled and stored safely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Please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inform staff members before bringing and using highly toxic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and toxic substances in the laboratories.  You should handle and store your chemicals under the chemical hood.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(ex: SeMet, azide)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You should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dispose of your chemicals appropriately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when they are no longer needed or have become unsuitable for use. Please </a:t>
            </a:r>
            <a:r>
              <a:rPr b="0" lang="en-GB" sz="1800" spc="-1" strike="noStrike" u="sng">
                <a:solidFill>
                  <a:srgbClr val="000000"/>
                </a:solidFill>
                <a:uFillTx/>
                <a:latin typeface="Arial"/>
                <a:ea typeface="Geneva"/>
              </a:rPr>
              <a:t>ask a staff member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 before discarding toxic solvents.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lide Number Placeholder 6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E1A112C0-5C70-4840-AB2E-E542B9950D45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438" name="Text Box 7"/>
          <p:cNvSpPr/>
          <p:nvPr/>
        </p:nvSpPr>
        <p:spPr>
          <a:xfrm>
            <a:off x="2706840" y="1433520"/>
            <a:ext cx="251280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Geneva"/>
              </a:rPr>
              <a:t>Cold room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439" name="Line 8"/>
          <p:cNvSpPr/>
          <p:nvPr/>
        </p:nvSpPr>
        <p:spPr>
          <a:xfrm>
            <a:off x="1911240" y="2111040"/>
            <a:ext cx="888840" cy="782640"/>
          </a:xfrm>
          <a:prstGeom prst="line">
            <a:avLst/>
          </a:prstGeom>
          <a:ln w="3175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Text Box 9"/>
          <p:cNvSpPr/>
          <p:nvPr/>
        </p:nvSpPr>
        <p:spPr>
          <a:xfrm>
            <a:off x="4562640" y="1581120"/>
            <a:ext cx="290808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Geneva"/>
              </a:rPr>
              <a:t>Crystal storage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441" name="Line 10"/>
          <p:cNvSpPr/>
          <p:nvPr/>
        </p:nvSpPr>
        <p:spPr>
          <a:xfrm flipH="1">
            <a:off x="4682880" y="2008080"/>
            <a:ext cx="1022400" cy="955440"/>
          </a:xfrm>
          <a:prstGeom prst="line">
            <a:avLst/>
          </a:prstGeom>
          <a:ln w="3175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Text Box 13"/>
          <p:cNvSpPr/>
          <p:nvPr/>
        </p:nvSpPr>
        <p:spPr>
          <a:xfrm>
            <a:off x="609480" y="5559480"/>
            <a:ext cx="236196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  <a:ea typeface="Geneva"/>
              </a:rPr>
              <a:t>Crystallisation Facility</a:t>
            </a:r>
            <a:endParaRPr b="0" lang="pt-PT" sz="1200" spc="-1" strike="noStrike">
              <a:latin typeface="Arial"/>
            </a:endParaRPr>
          </a:p>
        </p:txBody>
      </p:sp>
      <p:pic>
        <p:nvPicPr>
          <p:cNvPr id="443" name="Picture 5" descr="48E_flooplan_EG"/>
          <p:cNvPicPr/>
          <p:nvPr/>
        </p:nvPicPr>
        <p:blipFill>
          <a:blip r:embed="rId1"/>
          <a:srcRect l="5554" t="45127" r="28699" b="15282"/>
          <a:stretch/>
        </p:blipFill>
        <p:spPr>
          <a:xfrm>
            <a:off x="560520" y="2009880"/>
            <a:ext cx="8115120" cy="3428640"/>
          </a:xfrm>
          <a:prstGeom prst="rect">
            <a:avLst/>
          </a:prstGeom>
          <a:ln w="0">
            <a:noFill/>
          </a:ln>
        </p:spPr>
      </p:pic>
      <p:sp>
        <p:nvSpPr>
          <p:cNvPr id="444" name="Rectangle 14"/>
          <p:cNvSpPr/>
          <p:nvPr/>
        </p:nvSpPr>
        <p:spPr>
          <a:xfrm>
            <a:off x="4183200" y="4255920"/>
            <a:ext cx="2606400" cy="109836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Rectangle 16"/>
          <p:cNvSpPr/>
          <p:nvPr/>
        </p:nvSpPr>
        <p:spPr>
          <a:xfrm>
            <a:off x="4226040" y="4016520"/>
            <a:ext cx="1274400" cy="24732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Rectangle 17"/>
          <p:cNvSpPr/>
          <p:nvPr/>
        </p:nvSpPr>
        <p:spPr>
          <a:xfrm>
            <a:off x="7883640" y="4016520"/>
            <a:ext cx="685440" cy="24732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Rectangle 19"/>
          <p:cNvSpPr/>
          <p:nvPr/>
        </p:nvSpPr>
        <p:spPr>
          <a:xfrm>
            <a:off x="6797520" y="4255920"/>
            <a:ext cx="1782360" cy="109836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Rectangle 20"/>
          <p:cNvSpPr/>
          <p:nvPr/>
        </p:nvSpPr>
        <p:spPr>
          <a:xfrm>
            <a:off x="3149640" y="4005360"/>
            <a:ext cx="603000" cy="1288800"/>
          </a:xfrm>
          <a:prstGeom prst="rect">
            <a:avLst/>
          </a:prstGeom>
          <a:solidFill>
            <a:srgbClr val="ffc00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Rectangle 21"/>
          <p:cNvSpPr/>
          <p:nvPr/>
        </p:nvSpPr>
        <p:spPr>
          <a:xfrm>
            <a:off x="3745080" y="4302000"/>
            <a:ext cx="425160" cy="987120"/>
          </a:xfrm>
          <a:prstGeom prst="rect">
            <a:avLst/>
          </a:prstGeom>
          <a:solidFill>
            <a:srgbClr val="ffc00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Rectangle 22"/>
          <p:cNvSpPr/>
          <p:nvPr/>
        </p:nvSpPr>
        <p:spPr>
          <a:xfrm>
            <a:off x="706320" y="4280040"/>
            <a:ext cx="2358720" cy="10062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Rectangle 23"/>
          <p:cNvSpPr/>
          <p:nvPr/>
        </p:nvSpPr>
        <p:spPr>
          <a:xfrm>
            <a:off x="685800" y="3997440"/>
            <a:ext cx="1599840" cy="2743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Rectangle 24"/>
          <p:cNvSpPr/>
          <p:nvPr/>
        </p:nvSpPr>
        <p:spPr>
          <a:xfrm>
            <a:off x="2057400" y="2168640"/>
            <a:ext cx="685440" cy="91404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Rectangle 25"/>
          <p:cNvSpPr/>
          <p:nvPr/>
        </p:nvSpPr>
        <p:spPr>
          <a:xfrm>
            <a:off x="2068560" y="3083040"/>
            <a:ext cx="228240" cy="3045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Rectangle 26"/>
          <p:cNvSpPr/>
          <p:nvPr/>
        </p:nvSpPr>
        <p:spPr>
          <a:xfrm>
            <a:off x="4941720" y="2168640"/>
            <a:ext cx="2209320" cy="91404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Rectangle 27"/>
          <p:cNvSpPr/>
          <p:nvPr/>
        </p:nvSpPr>
        <p:spPr>
          <a:xfrm>
            <a:off x="5181480" y="3083040"/>
            <a:ext cx="1980720" cy="3045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Rectangle 28"/>
          <p:cNvSpPr/>
          <p:nvPr/>
        </p:nvSpPr>
        <p:spPr>
          <a:xfrm>
            <a:off x="7740720" y="2549520"/>
            <a:ext cx="837720" cy="8377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Rectangle 29"/>
          <p:cNvSpPr/>
          <p:nvPr/>
        </p:nvSpPr>
        <p:spPr>
          <a:xfrm>
            <a:off x="7999560" y="2168640"/>
            <a:ext cx="533160" cy="3805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Rectangle 30"/>
          <p:cNvSpPr/>
          <p:nvPr/>
        </p:nvSpPr>
        <p:spPr>
          <a:xfrm>
            <a:off x="7207200" y="2146320"/>
            <a:ext cx="731520" cy="3664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Rectangle 31"/>
          <p:cNvSpPr/>
          <p:nvPr/>
        </p:nvSpPr>
        <p:spPr>
          <a:xfrm>
            <a:off x="7205760" y="2506680"/>
            <a:ext cx="429840" cy="5662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Rectangle 32"/>
          <p:cNvSpPr/>
          <p:nvPr/>
        </p:nvSpPr>
        <p:spPr>
          <a:xfrm>
            <a:off x="2798640" y="2168640"/>
            <a:ext cx="1479240" cy="91404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Rectangle 33"/>
          <p:cNvSpPr/>
          <p:nvPr/>
        </p:nvSpPr>
        <p:spPr>
          <a:xfrm>
            <a:off x="2798640" y="3083040"/>
            <a:ext cx="1163160" cy="2934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Isosceles Triangle 34"/>
          <p:cNvSpPr/>
          <p:nvPr/>
        </p:nvSpPr>
        <p:spPr>
          <a:xfrm rot="18810600">
            <a:off x="3790800" y="3014640"/>
            <a:ext cx="482400" cy="275760"/>
          </a:xfrm>
          <a:prstGeom prst="triangle">
            <a:avLst>
              <a:gd name="adj" fmla="val 50000"/>
            </a:avLst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Isosceles Triangle 35"/>
          <p:cNvSpPr/>
          <p:nvPr/>
        </p:nvSpPr>
        <p:spPr>
          <a:xfrm rot="2251800">
            <a:off x="4930920" y="3022200"/>
            <a:ext cx="415440" cy="210600"/>
          </a:xfrm>
          <a:prstGeom prst="triangle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Text Box 13"/>
          <p:cNvSpPr/>
          <p:nvPr/>
        </p:nvSpPr>
        <p:spPr>
          <a:xfrm>
            <a:off x="2860560" y="5559480"/>
            <a:ext cx="16092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  <a:ea typeface="Geneva"/>
              </a:rPr>
              <a:t>Laboratory kitchen (L003)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465" name="Text Box 13"/>
          <p:cNvSpPr/>
          <p:nvPr/>
        </p:nvSpPr>
        <p:spPr>
          <a:xfrm>
            <a:off x="4863960" y="5559480"/>
            <a:ext cx="37396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  <a:ea typeface="Geneva"/>
              </a:rPr>
              <a:t>Sample Preparation and Characterization Facility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  <a:ea typeface="Geneva"/>
              </a:rPr>
              <a:t>(L002)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466" name="Straight Connector 39"/>
          <p:cNvSpPr/>
          <p:nvPr/>
        </p:nvSpPr>
        <p:spPr>
          <a:xfrm flipV="1">
            <a:off x="3657240" y="4817880"/>
            <a:ext cx="0" cy="73008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7" name="Straight Connector 40"/>
          <p:cNvSpPr/>
          <p:nvPr/>
        </p:nvSpPr>
        <p:spPr>
          <a:xfrm flipH="1" flipV="1">
            <a:off x="5410080" y="4889160"/>
            <a:ext cx="1324080" cy="66996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8" name="Straight Connector 41"/>
          <p:cNvSpPr/>
          <p:nvPr/>
        </p:nvSpPr>
        <p:spPr>
          <a:xfrm flipV="1">
            <a:off x="6734160" y="4889160"/>
            <a:ext cx="961920" cy="66996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9" name="Straight Connector 66"/>
          <p:cNvSpPr/>
          <p:nvPr/>
        </p:nvSpPr>
        <p:spPr>
          <a:xfrm flipV="1">
            <a:off x="1834920" y="4878360"/>
            <a:ext cx="0" cy="7315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0" name="Straight Connector 67"/>
          <p:cNvSpPr/>
          <p:nvPr/>
        </p:nvSpPr>
        <p:spPr>
          <a:xfrm flipH="1">
            <a:off x="3635280" y="1709640"/>
            <a:ext cx="328680" cy="88740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1" name="Straight Connector 69"/>
          <p:cNvSpPr/>
          <p:nvPr/>
        </p:nvSpPr>
        <p:spPr>
          <a:xfrm>
            <a:off x="6011640" y="1865160"/>
            <a:ext cx="0" cy="73188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2" name="Text Box 9"/>
          <p:cNvSpPr/>
          <p:nvPr/>
        </p:nvSpPr>
        <p:spPr>
          <a:xfrm>
            <a:off x="1979640" y="1433520"/>
            <a:ext cx="1439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Geneva"/>
              </a:rPr>
              <a:t>Crystal storage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Geneva"/>
              </a:rPr>
              <a:t>room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473" name="Straight Connector 71"/>
          <p:cNvSpPr/>
          <p:nvPr/>
        </p:nvSpPr>
        <p:spPr>
          <a:xfrm>
            <a:off x="2422440" y="1865160"/>
            <a:ext cx="0" cy="73188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4" name="Text Box 9"/>
          <p:cNvSpPr/>
          <p:nvPr/>
        </p:nvSpPr>
        <p:spPr>
          <a:xfrm>
            <a:off x="6516720" y="1581120"/>
            <a:ext cx="202536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Geneva"/>
              </a:rPr>
              <a:t>Derivative laboratory 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475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Chemical Safety Rules</a:t>
            </a:r>
            <a:br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6" name="Picture 2" descr=""/>
          <p:cNvPicPr/>
          <p:nvPr/>
        </p:nvPicPr>
        <p:blipFill>
          <a:blip r:embed="rId2"/>
          <a:srcRect l="8004" t="8688" r="11498" b="14195"/>
          <a:stretch/>
        </p:blipFill>
        <p:spPr>
          <a:xfrm>
            <a:off x="4254480" y="4025880"/>
            <a:ext cx="628200" cy="718920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</p:pic>
      <p:pic>
        <p:nvPicPr>
          <p:cNvPr id="477" name="Picture 2" descr=""/>
          <p:cNvPicPr/>
          <p:nvPr/>
        </p:nvPicPr>
        <p:blipFill>
          <a:blip r:embed="rId3"/>
          <a:srcRect l="8004" t="8688" r="11498" b="14195"/>
          <a:stretch/>
        </p:blipFill>
        <p:spPr>
          <a:xfrm>
            <a:off x="7956720" y="4025880"/>
            <a:ext cx="630000" cy="718920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</p:pic>
      <p:sp>
        <p:nvSpPr>
          <p:cNvPr id="478" name="Straight Connector 73"/>
          <p:cNvSpPr/>
          <p:nvPr/>
        </p:nvSpPr>
        <p:spPr>
          <a:xfrm>
            <a:off x="7524720" y="1915920"/>
            <a:ext cx="0" cy="7207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9" name="Rectangle 3"/>
          <p:cNvSpPr/>
          <p:nvPr/>
        </p:nvSpPr>
        <p:spPr>
          <a:xfrm>
            <a:off x="684360" y="1052640"/>
            <a:ext cx="7086240" cy="2887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Two chemical hoods are available in the SPC</a:t>
            </a:r>
            <a:endParaRPr b="0" lang="pt-P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lide Number Placeholder 6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776058D0-9395-4BF6-80AD-1444D78B97B7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481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Chemical Safety Rules</a:t>
            </a:r>
            <a:br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Rectangle 3"/>
          <p:cNvSpPr/>
          <p:nvPr/>
        </p:nvSpPr>
        <p:spPr>
          <a:xfrm>
            <a:off x="684360" y="1052640"/>
            <a:ext cx="7919640" cy="4463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Working with </a:t>
            </a:r>
            <a:r>
              <a:rPr b="0" lang="de-DE" sz="1800" spc="-1" strike="noStrike">
                <a:solidFill>
                  <a:srgbClr val="0000cc"/>
                </a:solidFill>
                <a:latin typeface="Arial"/>
                <a:ea typeface="Geneva"/>
              </a:rPr>
              <a:t>acrylamide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?</a:t>
            </a:r>
            <a:endParaRPr b="0" lang="pt-PT" sz="1800" spc="-1" strike="noStrike">
              <a:latin typeface="Arial"/>
            </a:endParaRPr>
          </a:p>
          <a:p>
            <a:pPr marL="1025640" indent="-102528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-Work with gloves</a:t>
            </a:r>
            <a:endParaRPr b="0" lang="pt-PT" sz="1800" spc="-1" strike="noStrike">
              <a:latin typeface="Arial"/>
            </a:endParaRPr>
          </a:p>
          <a:p>
            <a:pPr marL="1025640" indent="-102528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-If you want to dispose of non-polymerized acrylamide, add some TEMED and APS, mix and leave it for polymerization. Then dispose of it in the laboratory bins.</a:t>
            </a:r>
            <a:endParaRPr b="0" lang="pt-PT" sz="1800" spc="-1" strike="noStrike">
              <a:latin typeface="Arial"/>
            </a:endParaRPr>
          </a:p>
          <a:p>
            <a:pPr marL="1025640" indent="-102528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-Used tips, pipettes, Falcons etc. should be placed in the laboratory bins.</a:t>
            </a:r>
            <a:endParaRPr b="0" lang="pt-PT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PT" sz="1800" spc="-1" strike="noStrike">
              <a:latin typeface="Arial"/>
            </a:endParaRPr>
          </a:p>
          <a:p>
            <a:pPr marL="111240" indent="-110880" algn="just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  <a:ea typeface="Geneva"/>
              </a:rPr>
              <a:t>You should prepare heavy atom solutions and perform d</a:t>
            </a:r>
            <a:r>
              <a:rPr b="1" lang="en-GB" sz="1800" spc="-1" strike="noStrike">
                <a:solidFill>
                  <a:srgbClr val="ff0000"/>
                </a:solidFill>
                <a:latin typeface="Arial"/>
                <a:ea typeface="Geneva"/>
              </a:rPr>
              <a:t>erivatization of proteins only in the derivatives laboratory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. </a:t>
            </a:r>
            <a:endParaRPr b="0" lang="pt-PT" sz="1800" spc="-1" strike="noStrike">
              <a:latin typeface="Arial"/>
            </a:endParaRPr>
          </a:p>
          <a:p>
            <a:pPr marL="111240" indent="-110880" algn="just"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 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Users must ask </a:t>
            </a:r>
            <a:r>
              <a:rPr b="0" lang="en-GB" sz="1800" spc="-1" strike="noStrike" u="sng">
                <a:solidFill>
                  <a:srgbClr val="000000"/>
                </a:solidFill>
                <a:uFillTx/>
                <a:latin typeface="Arial"/>
                <a:ea typeface="Geneva"/>
              </a:rPr>
              <a:t>Michele Cianci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 for authorization to access to this lab in advance. User will need to follow an additional safety training.</a:t>
            </a:r>
            <a:endParaRPr b="0" lang="pt-PT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PT" sz="1800" spc="-1" strike="noStrike">
              <a:latin typeface="Arial"/>
            </a:endParaRPr>
          </a:p>
          <a:p>
            <a:pPr marL="111240" indent="-110880">
              <a:lnSpc>
                <a:spcPct val="100000"/>
              </a:lnSpc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No </a:t>
            </a: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radioactive compound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is allowed in the SPC and HTX Facility.</a:t>
            </a:r>
            <a:endParaRPr b="0" lang="pt-P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B81FAFBA-1E84-450A-BDF5-2FC5810AED1E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484" name="Rectangle 2"/>
          <p:cNvSpPr txBox="1"/>
          <p:nvPr/>
        </p:nvSpPr>
        <p:spPr>
          <a:xfrm>
            <a:off x="49536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72ad46"/>
                </a:solidFill>
                <a:latin typeface="Arial"/>
                <a:ea typeface="Geneva"/>
              </a:rPr>
              <a:t>Biological Safety Rules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Rectangle 3"/>
          <p:cNvSpPr txBox="1"/>
          <p:nvPr/>
        </p:nvSpPr>
        <p:spPr>
          <a:xfrm>
            <a:off x="468360" y="1052640"/>
            <a:ext cx="8152920" cy="14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71360" indent="-17100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Before handling intact biological material, you must inform and get the approval of the </a:t>
            </a:r>
            <a:r>
              <a:rPr b="0" lang="en-US" sz="1800" spc="-1" strike="noStrike">
                <a:solidFill>
                  <a:srgbClr val="0000cc"/>
                </a:solidFill>
                <a:latin typeface="Arial"/>
                <a:ea typeface="Geneva"/>
              </a:rPr>
              <a:t>genetic engineering project leader: </a:t>
            </a:r>
            <a:r>
              <a:rPr b="0" lang="en-US" sz="1800" spc="-1" strike="noStrike" u="sng">
                <a:solidFill>
                  <a:srgbClr val="ff0000"/>
                </a:solidFill>
                <a:uFillTx/>
                <a:latin typeface="Arial"/>
                <a:ea typeface="Geneva"/>
              </a:rPr>
              <a:t>Rob Meijers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90000"/>
              </a:lnSpc>
              <a:spcBef>
                <a:spcPts val="360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Only the ground floor of the 48e building is classified as a S1 lab and can be used for organisms and viruses presenting no risk to human health and/or the environment. ex: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Rectangle 6"/>
          <p:cNvSpPr/>
          <p:nvPr/>
        </p:nvSpPr>
        <p:spPr>
          <a:xfrm>
            <a:off x="3348000" y="2708280"/>
            <a:ext cx="5327280" cy="22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i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E. coli </a:t>
            </a: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K12 and B strains (all usual expression hosts).</a:t>
            </a: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Experimentally proven safe strains.</a:t>
            </a: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Genetically modified organisms that are as safe as the S1 host they originate from (e.g. </a:t>
            </a:r>
            <a:r>
              <a:rPr b="1" i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E. coli</a:t>
            </a: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 expressing gene products that are non-hazardous and not virulence factors).</a:t>
            </a: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Yeast strains such as </a:t>
            </a:r>
            <a:r>
              <a:rPr b="1" i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S. cerevisiae</a:t>
            </a: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 and </a:t>
            </a:r>
            <a:r>
              <a:rPr b="1" i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P. pastoris.</a:t>
            </a: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Eukaryotic cell lines such as HEK293, Sf9, Sf21.</a:t>
            </a: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pt-PT" sz="1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Baculovirus in combination with insect cell lines (Sf9).</a:t>
            </a:r>
            <a:endParaRPr b="0" lang="pt-PT" sz="1200" spc="-1" strike="noStrike">
              <a:latin typeface="Arial"/>
            </a:endParaRPr>
          </a:p>
        </p:txBody>
      </p:sp>
      <p:pic>
        <p:nvPicPr>
          <p:cNvPr id="487" name="Picture 9" descr=""/>
          <p:cNvPicPr/>
          <p:nvPr/>
        </p:nvPicPr>
        <p:blipFill>
          <a:blip r:embed="rId1"/>
          <a:stretch/>
        </p:blipFill>
        <p:spPr>
          <a:xfrm>
            <a:off x="606600" y="2728800"/>
            <a:ext cx="2596680" cy="203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 Placeholder 6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EACD13C0-FFEA-44DA-BF1E-715159996C44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151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72ad46"/>
                </a:solidFill>
                <a:latin typeface="Arial"/>
                <a:ea typeface="Geneva"/>
              </a:rPr>
              <a:t>EMBL Safety Policy</a:t>
            </a:r>
            <a:r>
              <a:rPr b="1" lang="de-DE" sz="3200" spc="-1" strike="noStrike">
                <a:solidFill>
                  <a:srgbClr val="72ad46"/>
                </a:solidFill>
                <a:latin typeface="Arial"/>
                <a:ea typeface="Geneva"/>
              </a:rPr>
              <a:t> 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Rectangle 3"/>
          <p:cNvSpPr/>
          <p:nvPr/>
        </p:nvSpPr>
        <p:spPr>
          <a:xfrm>
            <a:off x="324000" y="1019160"/>
            <a:ext cx="8430840" cy="680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Rectangle 3"/>
          <p:cNvSpPr/>
          <p:nvPr/>
        </p:nvSpPr>
        <p:spPr>
          <a:xfrm>
            <a:off x="539640" y="1125360"/>
            <a:ext cx="7272000" cy="647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This presentation aims to highlight the main safety rules for users working in the labs in the </a:t>
            </a:r>
            <a:r>
              <a:rPr b="0" lang="en-GB" sz="1900" spc="-1" strike="noStrike" u="sng">
                <a:solidFill>
                  <a:srgbClr val="ff0000"/>
                </a:solidFill>
                <a:uFillTx/>
                <a:latin typeface="Arial"/>
                <a:ea typeface="Geneva"/>
              </a:rPr>
              <a:t>48e building</a:t>
            </a:r>
            <a:r>
              <a:rPr b="0" lang="en-GB" sz="1900" spc="-1" strike="noStrike">
                <a:solidFill>
                  <a:srgbClr val="0000cc"/>
                </a:solidFill>
                <a:latin typeface="Arial"/>
                <a:ea typeface="Geneva"/>
              </a:rPr>
              <a:t> </a:t>
            </a: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(SPC and HTX Facility). </a:t>
            </a:r>
            <a:endParaRPr b="0" lang="pt-PT" sz="1900" spc="-1" strike="noStrike">
              <a:latin typeface="Arial"/>
            </a:endParaRPr>
          </a:p>
        </p:txBody>
      </p:sp>
      <p:pic>
        <p:nvPicPr>
          <p:cNvPr id="154" name="Picture 5" descr=""/>
          <p:cNvPicPr/>
          <p:nvPr/>
        </p:nvPicPr>
        <p:blipFill>
          <a:blip r:embed="rId1"/>
          <a:stretch/>
        </p:blipFill>
        <p:spPr>
          <a:xfrm>
            <a:off x="1127160" y="1809720"/>
            <a:ext cx="4155840" cy="2771280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  <p:sp>
        <p:nvSpPr>
          <p:cNvPr id="155" name="TextBox 8"/>
          <p:cNvSpPr/>
          <p:nvPr/>
        </p:nvSpPr>
        <p:spPr>
          <a:xfrm>
            <a:off x="2998800" y="3647880"/>
            <a:ext cx="1552320" cy="455760"/>
          </a:xfrm>
          <a:prstGeom prst="rect">
            <a:avLst/>
          </a:prstGeom>
          <a:solidFill>
            <a:schemeClr val="bg1">
              <a:alpha val="83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PETRA III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(building 47c)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156" name="TextBox 9"/>
          <p:cNvSpPr/>
          <p:nvPr/>
        </p:nvSpPr>
        <p:spPr>
          <a:xfrm>
            <a:off x="1343160" y="3833640"/>
            <a:ext cx="1292040" cy="455760"/>
          </a:xfrm>
          <a:prstGeom prst="rect">
            <a:avLst/>
          </a:prstGeom>
          <a:solidFill>
            <a:schemeClr val="bg1">
              <a:alpha val="83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EMBL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(48e building)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157" name="Straight Connector 10"/>
          <p:cNvSpPr/>
          <p:nvPr/>
        </p:nvSpPr>
        <p:spPr>
          <a:xfrm>
            <a:off x="1817640" y="3412800"/>
            <a:ext cx="129960" cy="455760"/>
          </a:xfrm>
          <a:prstGeom prst="line">
            <a:avLst/>
          </a:prstGeom>
          <a:ln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158" name="Straight Connector 11"/>
          <p:cNvSpPr/>
          <p:nvPr/>
        </p:nvSpPr>
        <p:spPr>
          <a:xfrm>
            <a:off x="3259080" y="3209760"/>
            <a:ext cx="257040" cy="453960"/>
          </a:xfrm>
          <a:prstGeom prst="line">
            <a:avLst/>
          </a:prstGeom>
          <a:ln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159" name="TextBox 14"/>
          <p:cNvSpPr/>
          <p:nvPr/>
        </p:nvSpPr>
        <p:spPr>
          <a:xfrm>
            <a:off x="1558800" y="1827000"/>
            <a:ext cx="1292040" cy="455760"/>
          </a:xfrm>
          <a:prstGeom prst="rect">
            <a:avLst/>
          </a:prstGeom>
          <a:solidFill>
            <a:schemeClr val="bg1">
              <a:alpha val="83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EMBL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(25a building)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160" name="Straight Connector 16"/>
          <p:cNvSpPr/>
          <p:nvPr/>
        </p:nvSpPr>
        <p:spPr>
          <a:xfrm>
            <a:off x="2711160" y="2205000"/>
            <a:ext cx="273240" cy="311040"/>
          </a:xfrm>
          <a:prstGeom prst="line">
            <a:avLst/>
          </a:prstGeom>
          <a:ln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161" name="Rectangle 3"/>
          <p:cNvSpPr/>
          <p:nvPr/>
        </p:nvSpPr>
        <p:spPr>
          <a:xfrm>
            <a:off x="539640" y="4724280"/>
            <a:ext cx="6695640" cy="791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A print out of the complete Safety Policy for EMBL-Hamburg is available at the SPC Facility for consultation.</a:t>
            </a:r>
            <a:endParaRPr b="0" lang="pt-PT" sz="1900" spc="-1" strike="noStrike">
              <a:latin typeface="Arial"/>
            </a:endParaRPr>
          </a:p>
        </p:txBody>
      </p:sp>
      <p:pic>
        <p:nvPicPr>
          <p:cNvPr id="162" name="Picture 10" descr=""/>
          <p:cNvPicPr/>
          <p:nvPr/>
        </p:nvPicPr>
        <p:blipFill>
          <a:blip r:embed="rId2"/>
          <a:srcRect l="1915" t="3714" r="3990" b="12701"/>
          <a:stretch/>
        </p:blipFill>
        <p:spPr>
          <a:xfrm>
            <a:off x="5459400" y="1809720"/>
            <a:ext cx="1991880" cy="2771280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22A67A82-39A4-444F-85A6-E3862EFAB251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489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72ad46"/>
                </a:solidFill>
                <a:latin typeface="Arial"/>
                <a:ea typeface="Geneva"/>
              </a:rPr>
              <a:t>Biological Safety Rules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Rectangle 3"/>
          <p:cNvSpPr txBox="1"/>
          <p:nvPr/>
        </p:nvSpPr>
        <p:spPr>
          <a:xfrm>
            <a:off x="1181160" y="981000"/>
            <a:ext cx="7278480" cy="439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11240" indent="-1108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Avoid producing aerosols when pipetting, shaking, sonifying…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Avoid using syringes and hypodermic needles.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cc"/>
                </a:solidFill>
                <a:latin typeface="Arial"/>
                <a:ea typeface="Geneva"/>
              </a:rPr>
              <a:t>Disinfect and wash hands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after finishing work.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cc"/>
                </a:solidFill>
                <a:latin typeface="Arial"/>
                <a:ea typeface="Geneva"/>
              </a:rPr>
              <a:t>Windows and doors should be closed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during work.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360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Surfaces must be disinfected after work.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1" marL="633240" indent="-1756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cc"/>
                </a:solidFill>
                <a:latin typeface="Arial"/>
                <a:ea typeface="Geneva"/>
              </a:rPr>
              <a:t>Use 70% ethanol for smaller surfaces (&lt; 2 m</a:t>
            </a:r>
            <a:r>
              <a:rPr b="0" lang="en-US" sz="1800" spc="-1" strike="noStrike" baseline="30000">
                <a:solidFill>
                  <a:srgbClr val="0000cc"/>
                </a:solidFill>
                <a:latin typeface="Arial"/>
                <a:ea typeface="Geneva"/>
              </a:rPr>
              <a:t>2</a:t>
            </a:r>
            <a:r>
              <a:rPr b="0" lang="en-US" sz="1800" spc="-1" strike="noStrike">
                <a:solidFill>
                  <a:srgbClr val="0000cc"/>
                </a:solidFill>
                <a:latin typeface="Arial"/>
                <a:ea typeface="Geneva"/>
              </a:rPr>
              <a:t>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1" marL="111240" indent="-1108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Disinfect all materials that have been in contact with cells.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1" marL="633240" indent="-1756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cc"/>
                </a:solidFill>
                <a:latin typeface="Arial"/>
                <a:ea typeface="Geneva"/>
              </a:rPr>
              <a:t>Soak in Sekusept Plus (1.5% final conc.) for at least 6 hrs.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1" marL="111240" indent="-1108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Collect waste (e.g. plastic products, paper tissues, tips, etc.) in autoclave bags. Put into the dedicated container in the media kitchen.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1" marL="111240" indent="-1108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Collect liquid biowaste, add 1.5% Sekusept Plus, and hand to staff.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1" marL="111240" indent="-110880">
              <a:lnSpc>
                <a:spcPct val="90000"/>
              </a:lnSpc>
              <a:spcBef>
                <a:spcPts val="360"/>
              </a:spcBef>
              <a:buClr>
                <a:srgbClr val="72ad46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Please note that our autoclave is operated by staff members only.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1" name="Picture 4" descr="DSC00033"/>
          <p:cNvPicPr/>
          <p:nvPr/>
        </p:nvPicPr>
        <p:blipFill>
          <a:blip r:embed="rId1"/>
          <a:srcRect l="23282" t="0" r="11512" b="0"/>
          <a:stretch/>
        </p:blipFill>
        <p:spPr>
          <a:xfrm>
            <a:off x="8028000" y="1052640"/>
            <a:ext cx="720360" cy="159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27052FFC-AAF2-4402-8443-364247A79DFE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493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Medical Service: available on site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Rectangle 3"/>
          <p:cNvSpPr txBox="1"/>
          <p:nvPr/>
        </p:nvSpPr>
        <p:spPr>
          <a:xfrm>
            <a:off x="684360" y="1484280"/>
            <a:ext cx="5903640" cy="172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cc"/>
                </a:solidFill>
                <a:latin typeface="Arial"/>
                <a:ea typeface="Geneva"/>
              </a:rPr>
              <a:t>Location at D</a:t>
            </a:r>
            <a:r>
              <a:rPr b="0" lang="de-DE" sz="2400" spc="-1" strike="noStrike">
                <a:solidFill>
                  <a:srgbClr val="0000cc"/>
                </a:solidFill>
                <a:latin typeface="Arial"/>
                <a:ea typeface="Geneva"/>
              </a:rPr>
              <a:t>ESY Campus</a:t>
            </a:r>
            <a:r>
              <a:rPr b="0" lang="de-DE" sz="2400" spc="-1" strike="noStrike">
                <a:solidFill>
                  <a:srgbClr val="0000cc"/>
                </a:solidFill>
                <a:latin typeface="Arial"/>
                <a:ea typeface="Geneva"/>
              </a:rPr>
              <a:t>	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Geneva"/>
              </a:rPr>
              <a:t>Building 1, basement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Geneva"/>
              </a:rPr>
              <a:t>Tel. 040-8998-2171 </a:t>
            </a: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Geneva"/>
              </a:rPr>
              <a:t>	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Geneva"/>
              </a:rPr>
              <a:t>Fax 040-8998-4443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5" name="Picture 4" descr=""/>
          <p:cNvPicPr/>
          <p:nvPr/>
        </p:nvPicPr>
        <p:blipFill>
          <a:blip r:embed="rId1"/>
          <a:stretch/>
        </p:blipFill>
        <p:spPr>
          <a:xfrm>
            <a:off x="3203640" y="1844640"/>
            <a:ext cx="1271160" cy="124884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8" descr="C:\Documents and Settings\boivin\Desktop\Emergency-Aushang-2010.tif"/>
          <p:cNvPicPr/>
          <p:nvPr/>
        </p:nvPicPr>
        <p:blipFill>
          <a:blip r:embed="rId2"/>
          <a:srcRect l="8460" t="5769" r="3840" b="13450"/>
          <a:stretch/>
        </p:blipFill>
        <p:spPr>
          <a:xfrm>
            <a:off x="5292720" y="981000"/>
            <a:ext cx="3538080" cy="460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lide Number Placeholder 6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5E6447AD-12C2-40A2-A934-75D49553181D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498" name="Rectangle 3"/>
          <p:cNvSpPr/>
          <p:nvPr/>
        </p:nvSpPr>
        <p:spPr>
          <a:xfrm>
            <a:off x="309600" y="1197000"/>
            <a:ext cx="8510400" cy="3007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11240" indent="-110880">
              <a:lnSpc>
                <a:spcPct val="9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Safety officer of the 48e building:</a:t>
            </a: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Rob Meijers,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Building 48e room L107,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 Tel. 040-89902-243, e-mail: </a:t>
            </a:r>
            <a:r>
              <a:rPr b="0" lang="de-DE" sz="1400" spc="-1" strike="noStrike" u="sng">
                <a:solidFill>
                  <a:srgbClr val="007e82"/>
                </a:solidFill>
                <a:uFillTx/>
                <a:latin typeface="Arial"/>
                <a:ea typeface="Geneva"/>
                <a:hlinkClick r:id="rId1"/>
              </a:rPr>
              <a:t>meijers@embl-hamburg.de</a:t>
            </a: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tabLst>
                <a:tab algn="l" pos="0"/>
              </a:tabLst>
            </a:pP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Safety Officer of the 25a building:</a:t>
            </a: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Annabel Parret,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Building 25a room 212,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Tel. 040-89902-143, e-mail: </a:t>
            </a:r>
            <a:r>
              <a:rPr b="0" lang="de-DE" sz="1400" spc="-1" strike="noStrike" u="sng">
                <a:solidFill>
                  <a:srgbClr val="007e82"/>
                </a:solidFill>
                <a:uFillTx/>
                <a:latin typeface="Arial"/>
                <a:ea typeface="Geneva"/>
                <a:hlinkClick r:id="rId2"/>
              </a:rPr>
              <a:t>parret@embl-hamburg.de</a:t>
            </a:r>
            <a:endParaRPr b="0" lang="pt-PT" sz="1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281"/>
              </a:spcBef>
              <a:tabLst>
                <a:tab algn="l" pos="0"/>
              </a:tabLst>
            </a:pP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Responsible of the SPC Facility</a:t>
            </a: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Stephane Boivin, Building 48e room L108, Tel. 040-89902-245, e-mail: </a:t>
            </a:r>
            <a:r>
              <a:rPr b="0" lang="de-DE" sz="1400" spc="-1" strike="noStrike" u="sng">
                <a:solidFill>
                  <a:srgbClr val="007e82"/>
                </a:solidFill>
                <a:uFillTx/>
                <a:latin typeface="Arial"/>
                <a:ea typeface="Geneva"/>
                <a:hlinkClick r:id="rId3"/>
              </a:rPr>
              <a:t>boivin@embl-hamburg.de</a:t>
            </a: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tabLst>
                <a:tab algn="l" pos="0"/>
              </a:tabLst>
            </a:pP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Responsible of the Derivative laboratory:</a:t>
            </a: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buClr>
                <a:srgbClr val="72ad46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Michele Cianci,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 Building 48e room L102,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Geneva"/>
              </a:rPr>
              <a:t>Tel. 040-89902-118, e-mail: </a:t>
            </a:r>
            <a:r>
              <a:rPr b="0" lang="de-DE" sz="1400" spc="-1" strike="noStrike" u="sng">
                <a:solidFill>
                  <a:srgbClr val="007e82"/>
                </a:solidFill>
                <a:uFillTx/>
                <a:latin typeface="Arial"/>
                <a:ea typeface="Geneva"/>
                <a:hlinkClick r:id="rId4"/>
              </a:rPr>
              <a:t>cianci@embl-hamburg.de</a:t>
            </a:r>
            <a:endParaRPr b="0" lang="pt-PT" sz="1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281"/>
              </a:spcBef>
              <a:tabLst>
                <a:tab algn="l" pos="0"/>
              </a:tabLst>
            </a:pPr>
            <a:endParaRPr b="0" lang="pt-PT" sz="14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Geneva"/>
              </a:rPr>
              <a:t>Latest Safety Information available at: </a:t>
            </a:r>
            <a:r>
              <a:rPr b="0" lang="en-US" sz="1400" spc="-1" strike="noStrike">
                <a:solidFill>
                  <a:srgbClr val="0000cc"/>
                </a:solidFill>
                <a:latin typeface="Arial"/>
                <a:ea typeface="Geneva"/>
              </a:rPr>
              <a:t>http://www.embl-heidelberg.de/LocalInfo/SafetyOffice/</a:t>
            </a:r>
            <a:endParaRPr b="0" lang="pt-PT" sz="1400" spc="-1" strike="noStrike">
              <a:latin typeface="Arial"/>
            </a:endParaRPr>
          </a:p>
        </p:txBody>
      </p:sp>
      <p:sp>
        <p:nvSpPr>
          <p:cNvPr id="499" name="Rectangle 4"/>
          <p:cNvSpPr/>
          <p:nvPr/>
        </p:nvSpPr>
        <p:spPr>
          <a:xfrm>
            <a:off x="708480" y="449280"/>
            <a:ext cx="679680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72ad46"/>
                </a:solidFill>
                <a:latin typeface="Arial"/>
                <a:ea typeface="Geneva"/>
              </a:rPr>
              <a:t>For Help and Advice, please contact:</a:t>
            </a:r>
            <a:endParaRPr b="0" lang="pt-PT" sz="3200" spc="-1" strike="noStrike">
              <a:latin typeface="Arial"/>
            </a:endParaRPr>
          </a:p>
        </p:txBody>
      </p:sp>
      <p:pic>
        <p:nvPicPr>
          <p:cNvPr id="500" name="Picture 7" descr=""/>
          <p:cNvPicPr/>
          <p:nvPr/>
        </p:nvPicPr>
        <p:blipFill>
          <a:blip r:embed="rId5"/>
          <a:stretch/>
        </p:blipFill>
        <p:spPr>
          <a:xfrm>
            <a:off x="1289160" y="4406760"/>
            <a:ext cx="1158480" cy="1306080"/>
          </a:xfrm>
          <a:prstGeom prst="rect">
            <a:avLst/>
          </a:prstGeom>
          <a:ln w="0">
            <a:noFill/>
          </a:ln>
        </p:spPr>
      </p:pic>
      <p:sp>
        <p:nvSpPr>
          <p:cNvPr id="501" name="Rectangle 9"/>
          <p:cNvSpPr/>
          <p:nvPr/>
        </p:nvSpPr>
        <p:spPr>
          <a:xfrm>
            <a:off x="1362960" y="5673600"/>
            <a:ext cx="104688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Rob Meijers</a:t>
            </a:r>
            <a:endParaRPr b="0" lang="pt-PT" sz="1200" spc="-1" strike="noStrike">
              <a:latin typeface="Arial"/>
            </a:endParaRPr>
          </a:p>
        </p:txBody>
      </p:sp>
      <p:pic>
        <p:nvPicPr>
          <p:cNvPr id="502" name="Picture 8" descr="Cianci,Michele"/>
          <p:cNvPicPr/>
          <p:nvPr/>
        </p:nvPicPr>
        <p:blipFill>
          <a:blip r:embed="rId6"/>
          <a:stretch/>
        </p:blipFill>
        <p:spPr>
          <a:xfrm>
            <a:off x="4602240" y="4406760"/>
            <a:ext cx="936360" cy="130608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9" descr=""/>
          <p:cNvPicPr/>
          <p:nvPr/>
        </p:nvPicPr>
        <p:blipFill>
          <a:blip r:embed="rId7"/>
          <a:stretch/>
        </p:blipFill>
        <p:spPr>
          <a:xfrm>
            <a:off x="2946240" y="4406760"/>
            <a:ext cx="1149120" cy="130608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10" descr="Parret, Annabel copy"/>
          <p:cNvPicPr/>
          <p:nvPr/>
        </p:nvPicPr>
        <p:blipFill>
          <a:blip r:embed="rId8"/>
          <a:stretch/>
        </p:blipFill>
        <p:spPr>
          <a:xfrm>
            <a:off x="6330960" y="4406760"/>
            <a:ext cx="914040" cy="1306080"/>
          </a:xfrm>
          <a:prstGeom prst="rect">
            <a:avLst/>
          </a:prstGeom>
          <a:ln w="0">
            <a:noFill/>
          </a:ln>
        </p:spPr>
      </p:pic>
      <p:sp>
        <p:nvSpPr>
          <p:cNvPr id="505" name="Rectangle 13"/>
          <p:cNvSpPr/>
          <p:nvPr/>
        </p:nvSpPr>
        <p:spPr>
          <a:xfrm>
            <a:off x="2850480" y="5673600"/>
            <a:ext cx="137736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Stephane Boivin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506" name="Rectangle 14"/>
          <p:cNvSpPr/>
          <p:nvPr/>
        </p:nvSpPr>
        <p:spPr>
          <a:xfrm>
            <a:off x="4433400" y="5673600"/>
            <a:ext cx="124344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Michele Cianci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507" name="Rectangle 15"/>
          <p:cNvSpPr/>
          <p:nvPr/>
        </p:nvSpPr>
        <p:spPr>
          <a:xfrm>
            <a:off x="6107400" y="5673600"/>
            <a:ext cx="126756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de-DE" sz="1200" spc="-1" strike="noStrike">
                <a:solidFill>
                  <a:srgbClr val="000000"/>
                </a:solidFill>
                <a:latin typeface="Arial"/>
                <a:ea typeface="Geneva"/>
              </a:rPr>
              <a:t>Annabel Parret</a:t>
            </a:r>
            <a:endParaRPr b="0" lang="pt-PT" sz="1200" spc="-1" strike="noStrike">
              <a:latin typeface="Arial"/>
            </a:endParaRPr>
          </a:p>
        </p:txBody>
      </p:sp>
      <p:pic>
        <p:nvPicPr>
          <p:cNvPr id="508" name="" descr=""/>
          <p:cNvPicPr/>
          <p:nvPr/>
        </p:nvPicPr>
        <p:blipFill>
          <a:blip r:embed="rId9"/>
          <a:stretch/>
        </p:blipFill>
        <p:spPr>
          <a:xfrm>
            <a:off x="5867280" y="1473120"/>
            <a:ext cx="1917720" cy="209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60F40BA6-2256-4942-9A93-EDD7B3E0E66C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510" name="Rectangle 2"/>
          <p:cNvSpPr txBox="1"/>
          <p:nvPr/>
        </p:nvSpPr>
        <p:spPr>
          <a:xfrm>
            <a:off x="380880" y="45720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72ad46"/>
                </a:solidFill>
                <a:latin typeface="Arial"/>
                <a:ea typeface="Geneva"/>
              </a:rPr>
              <a:t>You have completed the Online Briefing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Rectangle 3"/>
          <p:cNvSpPr txBox="1"/>
          <p:nvPr/>
        </p:nvSpPr>
        <p:spPr>
          <a:xfrm>
            <a:off x="857160" y="2708280"/>
            <a:ext cx="8286480" cy="1792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1" lang="en-US" sz="2500" spc="-1" strike="noStrike">
                <a:solidFill>
                  <a:srgbClr val="ff0000"/>
                </a:solidFill>
                <a:latin typeface="Arial"/>
                <a:ea typeface="Geneva"/>
              </a:rPr>
              <a:t>Safety Quiz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Geneva"/>
              </a:rPr>
              <a:t>(click on or copy and paste this link in your web browser to start)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en-US" sz="2400" spc="-1" strike="noStrike" u="sng">
                <a:solidFill>
                  <a:srgbClr val="007e82"/>
                </a:solidFill>
                <a:uFillTx/>
                <a:latin typeface="Arial"/>
                <a:ea typeface="Geneva"/>
                <a:hlinkClick r:id="rId1"/>
              </a:rPr>
              <a:t>http://www.embl-hamburg.de/spcsafety/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Text Box 4"/>
          <p:cNvSpPr/>
          <p:nvPr/>
        </p:nvSpPr>
        <p:spPr>
          <a:xfrm>
            <a:off x="642960" y="1792440"/>
            <a:ext cx="8249760" cy="689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11240" indent="-110880">
              <a:lnSpc>
                <a:spcPct val="90000"/>
              </a:lnSpc>
              <a:spcBef>
                <a:spcPts val="400"/>
              </a:spcBef>
              <a:buClr>
                <a:srgbClr val="72ad46"/>
              </a:buClr>
              <a:buFont typeface="Symbol" charset="2"/>
              <a:buChar char="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Geneva"/>
              </a:rPr>
              <a:t>Please follow the link below to a quiz (on site only)</a:t>
            </a:r>
            <a:endParaRPr b="0" lang="pt-PT" sz="2000" spc="-1" strike="noStrike">
              <a:latin typeface="Arial"/>
            </a:endParaRPr>
          </a:p>
          <a:p>
            <a:pPr marL="111240" indent="-110880">
              <a:lnSpc>
                <a:spcPct val="90000"/>
              </a:lnSpc>
              <a:spcBef>
                <a:spcPts val="400"/>
              </a:spcBef>
              <a:buClr>
                <a:srgbClr val="72ad46"/>
              </a:buClr>
              <a:buFont typeface="Symbol" charset="2"/>
              <a:buChar char="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Geneva"/>
              </a:rPr>
              <a:t>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Geneva"/>
              </a:rPr>
              <a:t>You will need to answer all questions correctly to pass</a:t>
            </a:r>
            <a:endParaRPr b="0" lang="pt-P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 Placeholder 6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730AD232-4204-4B45-9723-5B98D3515966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164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72ad46"/>
                </a:solidFill>
                <a:latin typeface="Arial"/>
                <a:ea typeface="Geneva"/>
              </a:rPr>
              <a:t>The SPC and HTX Facility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Rectangle 3"/>
          <p:cNvSpPr/>
          <p:nvPr/>
        </p:nvSpPr>
        <p:spPr>
          <a:xfrm>
            <a:off x="504720" y="1071720"/>
            <a:ext cx="8424360" cy="504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Geneva"/>
              </a:rPr>
              <a:t>Both facilities are located on the </a:t>
            </a:r>
            <a:r>
              <a:rPr b="0" lang="en-GB" sz="1600" spc="-1" strike="noStrike" u="sng">
                <a:solidFill>
                  <a:srgbClr val="000000"/>
                </a:solidFill>
                <a:uFillTx/>
                <a:latin typeface="Arial"/>
                <a:ea typeface="Geneva"/>
              </a:rPr>
              <a:t>ground floor 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Geneva"/>
              </a:rPr>
              <a:t>of the </a:t>
            </a:r>
            <a:r>
              <a:rPr b="0" lang="en-GB" sz="1600" spc="-1" strike="noStrike" u="sng">
                <a:solidFill>
                  <a:srgbClr val="000000"/>
                </a:solidFill>
                <a:uFillTx/>
                <a:latin typeface="Arial"/>
                <a:ea typeface="Geneva"/>
              </a:rPr>
              <a:t>48e building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Geneva"/>
              </a:rPr>
              <a:t> near PETRA III beamlines.</a:t>
            </a:r>
            <a:endParaRPr b="0" lang="pt-PT" sz="1600" spc="-1" strike="noStrike">
              <a:latin typeface="Arial"/>
            </a:endParaRPr>
          </a:p>
        </p:txBody>
      </p:sp>
      <p:sp>
        <p:nvSpPr>
          <p:cNvPr id="166" name="Text Box 7"/>
          <p:cNvSpPr/>
          <p:nvPr/>
        </p:nvSpPr>
        <p:spPr>
          <a:xfrm>
            <a:off x="3348000" y="1859040"/>
            <a:ext cx="10648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Cold room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(L008a)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167" name="Line 8"/>
          <p:cNvSpPr/>
          <p:nvPr/>
        </p:nvSpPr>
        <p:spPr>
          <a:xfrm>
            <a:off x="2043000" y="2444400"/>
            <a:ext cx="809640" cy="712800"/>
          </a:xfrm>
          <a:prstGeom prst="line">
            <a:avLst/>
          </a:prstGeom>
          <a:ln w="3175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Text Box 9"/>
          <p:cNvSpPr/>
          <p:nvPr/>
        </p:nvSpPr>
        <p:spPr>
          <a:xfrm>
            <a:off x="4459320" y="1827360"/>
            <a:ext cx="26506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Crystal storage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(L007)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169" name="Line 10"/>
          <p:cNvSpPr/>
          <p:nvPr/>
        </p:nvSpPr>
        <p:spPr>
          <a:xfrm flipH="1">
            <a:off x="4570200" y="2350800"/>
            <a:ext cx="932040" cy="870120"/>
          </a:xfrm>
          <a:prstGeom prst="line">
            <a:avLst/>
          </a:prstGeom>
          <a:ln w="3175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Text Box 13"/>
          <p:cNvSpPr/>
          <p:nvPr/>
        </p:nvSpPr>
        <p:spPr>
          <a:xfrm>
            <a:off x="857160" y="5586480"/>
            <a:ext cx="21524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cc"/>
                </a:solidFill>
                <a:latin typeface="Arial"/>
                <a:ea typeface="Geneva"/>
              </a:rPr>
              <a:t>Crystallisation Facility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cc"/>
                </a:solidFill>
                <a:latin typeface="Arial"/>
                <a:ea typeface="Geneva"/>
              </a:rPr>
              <a:t>(L004)</a:t>
            </a:r>
            <a:endParaRPr b="0" lang="pt-PT" sz="1200" spc="-1" strike="noStrike">
              <a:latin typeface="Arial"/>
            </a:endParaRPr>
          </a:p>
        </p:txBody>
      </p:sp>
      <p:pic>
        <p:nvPicPr>
          <p:cNvPr id="171" name="Picture 5" descr="48E_flooplan_EG"/>
          <p:cNvPicPr/>
          <p:nvPr/>
        </p:nvPicPr>
        <p:blipFill>
          <a:blip r:embed="rId1"/>
          <a:srcRect l="5554" t="45127" r="28699" b="15282"/>
          <a:stretch/>
        </p:blipFill>
        <p:spPr>
          <a:xfrm>
            <a:off x="787320" y="2357280"/>
            <a:ext cx="7397280" cy="3125520"/>
          </a:xfrm>
          <a:prstGeom prst="rect">
            <a:avLst/>
          </a:prstGeom>
          <a:ln w="0">
            <a:noFill/>
          </a:ln>
        </p:spPr>
      </p:pic>
      <p:sp>
        <p:nvSpPr>
          <p:cNvPr id="172" name="Rectangle 14"/>
          <p:cNvSpPr/>
          <p:nvPr/>
        </p:nvSpPr>
        <p:spPr>
          <a:xfrm>
            <a:off x="4113360" y="4398840"/>
            <a:ext cx="2376000" cy="99972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Rectangle 16"/>
          <p:cNvSpPr/>
          <p:nvPr/>
        </p:nvSpPr>
        <p:spPr>
          <a:xfrm>
            <a:off x="4152960" y="4181400"/>
            <a:ext cx="1161720" cy="22500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Rectangle 17"/>
          <p:cNvSpPr/>
          <p:nvPr/>
        </p:nvSpPr>
        <p:spPr>
          <a:xfrm>
            <a:off x="7486560" y="4181400"/>
            <a:ext cx="624960" cy="22500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Rectangle 19"/>
          <p:cNvSpPr/>
          <p:nvPr/>
        </p:nvSpPr>
        <p:spPr>
          <a:xfrm>
            <a:off x="6497640" y="4398840"/>
            <a:ext cx="1623600" cy="99972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Rectangle 20"/>
          <p:cNvSpPr/>
          <p:nvPr/>
        </p:nvSpPr>
        <p:spPr>
          <a:xfrm>
            <a:off x="3171960" y="4170240"/>
            <a:ext cx="549000" cy="1174320"/>
          </a:xfrm>
          <a:prstGeom prst="rect">
            <a:avLst/>
          </a:prstGeom>
          <a:solidFill>
            <a:srgbClr val="ffc00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Rectangle 21"/>
          <p:cNvSpPr/>
          <p:nvPr/>
        </p:nvSpPr>
        <p:spPr>
          <a:xfrm>
            <a:off x="3714840" y="4441680"/>
            <a:ext cx="387000" cy="899640"/>
          </a:xfrm>
          <a:prstGeom prst="rect">
            <a:avLst/>
          </a:prstGeom>
          <a:solidFill>
            <a:srgbClr val="ffc00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Rectangle 22"/>
          <p:cNvSpPr/>
          <p:nvPr/>
        </p:nvSpPr>
        <p:spPr>
          <a:xfrm>
            <a:off x="944640" y="4421160"/>
            <a:ext cx="2150640" cy="91728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Rectangle 23"/>
          <p:cNvSpPr/>
          <p:nvPr/>
        </p:nvSpPr>
        <p:spPr>
          <a:xfrm>
            <a:off x="925560" y="4164120"/>
            <a:ext cx="1458720" cy="24876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Rectangle 24"/>
          <p:cNvSpPr/>
          <p:nvPr/>
        </p:nvSpPr>
        <p:spPr>
          <a:xfrm>
            <a:off x="2176560" y="2496960"/>
            <a:ext cx="624960" cy="83304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Rectangle 25"/>
          <p:cNvSpPr/>
          <p:nvPr/>
        </p:nvSpPr>
        <p:spPr>
          <a:xfrm>
            <a:off x="2185920" y="3330720"/>
            <a:ext cx="209160" cy="27756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Rectangle 26"/>
          <p:cNvSpPr/>
          <p:nvPr/>
        </p:nvSpPr>
        <p:spPr>
          <a:xfrm>
            <a:off x="4805280" y="2496960"/>
            <a:ext cx="2014200" cy="83304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Rectangle 27"/>
          <p:cNvSpPr/>
          <p:nvPr/>
        </p:nvSpPr>
        <p:spPr>
          <a:xfrm>
            <a:off x="5024520" y="3330720"/>
            <a:ext cx="1804680" cy="27756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Rectangle 28"/>
          <p:cNvSpPr/>
          <p:nvPr/>
        </p:nvSpPr>
        <p:spPr>
          <a:xfrm>
            <a:off x="7289640" y="2844720"/>
            <a:ext cx="764640" cy="7632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Rectangle 29"/>
          <p:cNvSpPr/>
          <p:nvPr/>
        </p:nvSpPr>
        <p:spPr>
          <a:xfrm>
            <a:off x="7553160" y="2496960"/>
            <a:ext cx="485280" cy="3474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Rectangle 30"/>
          <p:cNvSpPr/>
          <p:nvPr/>
        </p:nvSpPr>
        <p:spPr>
          <a:xfrm>
            <a:off x="6870600" y="2476440"/>
            <a:ext cx="666360" cy="3330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Rectangle 31"/>
          <p:cNvSpPr/>
          <p:nvPr/>
        </p:nvSpPr>
        <p:spPr>
          <a:xfrm>
            <a:off x="6869160" y="2805120"/>
            <a:ext cx="391680" cy="5155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Rectangle 32"/>
          <p:cNvSpPr/>
          <p:nvPr/>
        </p:nvSpPr>
        <p:spPr>
          <a:xfrm>
            <a:off x="2852640" y="2496960"/>
            <a:ext cx="1347480" cy="83304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Rectangle 33"/>
          <p:cNvSpPr/>
          <p:nvPr/>
        </p:nvSpPr>
        <p:spPr>
          <a:xfrm>
            <a:off x="2852640" y="3330720"/>
            <a:ext cx="1060200" cy="2664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Isosceles Triangle 34"/>
          <p:cNvSpPr/>
          <p:nvPr/>
        </p:nvSpPr>
        <p:spPr>
          <a:xfrm rot="18810600">
            <a:off x="3755880" y="3267000"/>
            <a:ext cx="441000" cy="250560"/>
          </a:xfrm>
          <a:prstGeom prst="triangle">
            <a:avLst>
              <a:gd name="adj" fmla="val 50000"/>
            </a:avLst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Isosceles Triangle 35"/>
          <p:cNvSpPr/>
          <p:nvPr/>
        </p:nvSpPr>
        <p:spPr>
          <a:xfrm rot="2251800">
            <a:off x="4795920" y="3274920"/>
            <a:ext cx="379080" cy="190080"/>
          </a:xfrm>
          <a:prstGeom prst="triangle">
            <a:avLst>
              <a:gd name="adj" fmla="val 50000"/>
            </a:avLst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Text Box 13"/>
          <p:cNvSpPr/>
          <p:nvPr/>
        </p:nvSpPr>
        <p:spPr>
          <a:xfrm>
            <a:off x="2908440" y="5586480"/>
            <a:ext cx="14666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cc"/>
                </a:solidFill>
                <a:latin typeface="Arial"/>
                <a:ea typeface="Geneva"/>
              </a:rPr>
              <a:t>Laboratory kitchen (L003)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193" name="Text Box 13"/>
          <p:cNvSpPr/>
          <p:nvPr/>
        </p:nvSpPr>
        <p:spPr>
          <a:xfrm>
            <a:off x="4734000" y="5586480"/>
            <a:ext cx="37983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cc"/>
                </a:solidFill>
                <a:latin typeface="Arial"/>
                <a:ea typeface="Geneva"/>
              </a:rPr>
              <a:t>Sample Preparation and Characterization Facility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cc"/>
                </a:solidFill>
                <a:latin typeface="Arial"/>
                <a:ea typeface="Geneva"/>
              </a:rPr>
              <a:t>(L002)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194" name="Straight Connector 39"/>
          <p:cNvSpPr/>
          <p:nvPr/>
        </p:nvSpPr>
        <p:spPr>
          <a:xfrm flipV="1">
            <a:off x="3635280" y="4910040"/>
            <a:ext cx="0" cy="6667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Straight Connector 40"/>
          <p:cNvSpPr/>
          <p:nvPr/>
        </p:nvSpPr>
        <p:spPr>
          <a:xfrm flipH="1" flipV="1">
            <a:off x="5232240" y="4976640"/>
            <a:ext cx="1401840" cy="60948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Straight Connector 41"/>
          <p:cNvSpPr/>
          <p:nvPr/>
        </p:nvSpPr>
        <p:spPr>
          <a:xfrm flipV="1">
            <a:off x="6634080" y="4976640"/>
            <a:ext cx="682560" cy="60948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7" name="Picture 6" descr=""/>
          <p:cNvPicPr/>
          <p:nvPr/>
        </p:nvPicPr>
        <p:blipFill>
          <a:blip r:embed="rId2"/>
          <a:stretch/>
        </p:blipFill>
        <p:spPr>
          <a:xfrm>
            <a:off x="439560" y="3746520"/>
            <a:ext cx="304560" cy="234720"/>
          </a:xfrm>
          <a:prstGeom prst="rect">
            <a:avLst/>
          </a:prstGeom>
          <a:ln w="0">
            <a:noFill/>
          </a:ln>
        </p:spPr>
      </p:pic>
      <p:sp>
        <p:nvSpPr>
          <p:cNvPr id="198" name="Down Arrow 47"/>
          <p:cNvSpPr/>
          <p:nvPr/>
        </p:nvSpPr>
        <p:spPr>
          <a:xfrm>
            <a:off x="4387680" y="2286000"/>
            <a:ext cx="207720" cy="555120"/>
          </a:xfrm>
          <a:prstGeom prst="downArrow">
            <a:avLst>
              <a:gd name="adj1" fmla="val 50000"/>
              <a:gd name="adj2" fmla="val 50108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Down Arrow 48"/>
          <p:cNvSpPr/>
          <p:nvPr/>
        </p:nvSpPr>
        <p:spPr>
          <a:xfrm>
            <a:off x="1758960" y="2289240"/>
            <a:ext cx="209160" cy="555120"/>
          </a:xfrm>
          <a:prstGeom prst="downArrow">
            <a:avLst>
              <a:gd name="adj1" fmla="val 50000"/>
              <a:gd name="adj2" fmla="val 49728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Down Arrow 49"/>
          <p:cNvSpPr/>
          <p:nvPr/>
        </p:nvSpPr>
        <p:spPr>
          <a:xfrm rot="16200000">
            <a:off x="943560" y="3607920"/>
            <a:ext cx="207720" cy="555120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Down Arrow 50"/>
          <p:cNvSpPr/>
          <p:nvPr/>
        </p:nvSpPr>
        <p:spPr>
          <a:xfrm flipH="1" rot="5400000">
            <a:off x="7893360" y="3606120"/>
            <a:ext cx="207720" cy="555120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Freeform 51"/>
          <p:cNvSpPr/>
          <p:nvPr/>
        </p:nvSpPr>
        <p:spPr>
          <a:xfrm>
            <a:off x="1714680" y="2023920"/>
            <a:ext cx="193320" cy="394920"/>
          </a:xfrm>
          <a:custGeom>
            <a:avLst/>
            <a:gdLst/>
            <a:ahLst/>
            <a:rect l="l" t="t" r="r" b="b"/>
            <a:pathLst>
              <a:path w="188259" h="779929">
                <a:moveTo>
                  <a:pt x="188259" y="0"/>
                </a:moveTo>
                <a:lnTo>
                  <a:pt x="188259" y="215153"/>
                </a:lnTo>
                <a:lnTo>
                  <a:pt x="13447" y="215153"/>
                </a:lnTo>
                <a:lnTo>
                  <a:pt x="0" y="537882"/>
                </a:lnTo>
                <a:lnTo>
                  <a:pt x="174812" y="537882"/>
                </a:lnTo>
                <a:lnTo>
                  <a:pt x="161365" y="779929"/>
                </a:lnTo>
              </a:path>
            </a:pathLst>
          </a:custGeom>
          <a:noFill/>
          <a:ln w="76200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Straight Connector 66"/>
          <p:cNvSpPr/>
          <p:nvPr/>
        </p:nvSpPr>
        <p:spPr>
          <a:xfrm flipV="1">
            <a:off x="1973160" y="4965480"/>
            <a:ext cx="0" cy="6667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Straight Connector 67"/>
          <p:cNvSpPr/>
          <p:nvPr/>
        </p:nvSpPr>
        <p:spPr>
          <a:xfrm>
            <a:off x="3850920" y="2276280"/>
            <a:ext cx="0" cy="55260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Straight Connector 69"/>
          <p:cNvSpPr/>
          <p:nvPr/>
        </p:nvSpPr>
        <p:spPr>
          <a:xfrm>
            <a:off x="5781600" y="2220840"/>
            <a:ext cx="0" cy="6649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Text Box 9"/>
          <p:cNvSpPr/>
          <p:nvPr/>
        </p:nvSpPr>
        <p:spPr>
          <a:xfrm>
            <a:off x="2104920" y="1628640"/>
            <a:ext cx="1312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Crystal storage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room (L008b)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07" name="Straight Connector 71"/>
          <p:cNvSpPr/>
          <p:nvPr/>
        </p:nvSpPr>
        <p:spPr>
          <a:xfrm>
            <a:off x="2484360" y="2060280"/>
            <a:ext cx="25200" cy="82548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Text Box 9"/>
          <p:cNvSpPr/>
          <p:nvPr/>
        </p:nvSpPr>
        <p:spPr>
          <a:xfrm>
            <a:off x="6756480" y="1827360"/>
            <a:ext cx="18475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Derivative laboratory 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(L005)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09" name="Straight Connector 73"/>
          <p:cNvSpPr/>
          <p:nvPr/>
        </p:nvSpPr>
        <p:spPr>
          <a:xfrm>
            <a:off x="7694280" y="2220840"/>
            <a:ext cx="0" cy="6649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Text Box 9"/>
          <p:cNvSpPr/>
          <p:nvPr/>
        </p:nvSpPr>
        <p:spPr>
          <a:xfrm>
            <a:off x="1054080" y="1628640"/>
            <a:ext cx="11156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Geneva"/>
              </a:rPr>
              <a:t>EMBL</a:t>
            </a:r>
            <a:endParaRPr b="0" lang="pt-PT" sz="1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Geneva"/>
              </a:rPr>
              <a:t>(25a building)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11" name="Text Box 13"/>
          <p:cNvSpPr/>
          <p:nvPr/>
        </p:nvSpPr>
        <p:spPr>
          <a:xfrm rot="16200000">
            <a:off x="7632360" y="3736080"/>
            <a:ext cx="14666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  <a:ea typeface="Geneva"/>
              </a:rPr>
              <a:t>PETRA III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12" name="Text Box 13"/>
          <p:cNvSpPr/>
          <p:nvPr/>
        </p:nvSpPr>
        <p:spPr>
          <a:xfrm>
            <a:off x="4008600" y="2089080"/>
            <a:ext cx="9853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  <a:ea typeface="Geneva"/>
              </a:rPr>
              <a:t>PETRA III</a:t>
            </a:r>
            <a:endParaRPr b="0" lang="pt-P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 Placeholder 6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D25D396F-DE3E-4E44-B037-3EE5DEF69003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214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72ad46"/>
                </a:solidFill>
                <a:latin typeface="Arial"/>
                <a:ea typeface="Geneva"/>
              </a:rPr>
              <a:t>The SPC and HTX Facility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539640" y="1071720"/>
            <a:ext cx="8424360" cy="504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Geneva"/>
              </a:rPr>
              <a:t>Visitors may have a free access to </a:t>
            </a:r>
            <a:r>
              <a:rPr b="0" lang="en-GB" sz="1600" spc="-1" strike="noStrike" u="sng">
                <a:solidFill>
                  <a:srgbClr val="000000"/>
                </a:solidFill>
                <a:uFillTx/>
                <a:latin typeface="Arial"/>
                <a:ea typeface="Geneva"/>
              </a:rPr>
              <a:t>SPC Facility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Geneva"/>
              </a:rPr>
              <a:t>, </a:t>
            </a:r>
            <a:r>
              <a:rPr b="0" lang="en-GB" sz="1600" spc="-1" strike="noStrike" u="sng">
                <a:solidFill>
                  <a:srgbClr val="000000"/>
                </a:solidFill>
                <a:uFillTx/>
                <a:latin typeface="Arial"/>
                <a:ea typeface="Geneva"/>
              </a:rPr>
              <a:t>cold room 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Geneva"/>
              </a:rPr>
              <a:t>and </a:t>
            </a:r>
            <a:r>
              <a:rPr b="0" lang="en-GB" sz="1600" spc="-1" strike="noStrike" u="sng">
                <a:solidFill>
                  <a:srgbClr val="000000"/>
                </a:solidFill>
                <a:uFillTx/>
                <a:latin typeface="Arial"/>
                <a:ea typeface="Geneva"/>
              </a:rPr>
              <a:t>laboratory kitchen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Geneva"/>
              </a:rPr>
              <a:t>.</a:t>
            </a:r>
            <a:endParaRPr b="0" lang="pt-PT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endParaRPr b="0" lang="pt-PT" sz="1600" spc="-1" strike="noStrike">
              <a:latin typeface="Arial"/>
            </a:endParaRPr>
          </a:p>
        </p:txBody>
      </p:sp>
      <p:sp>
        <p:nvSpPr>
          <p:cNvPr id="216" name="Text Box 7"/>
          <p:cNvSpPr/>
          <p:nvPr/>
        </p:nvSpPr>
        <p:spPr>
          <a:xfrm>
            <a:off x="3348000" y="1859040"/>
            <a:ext cx="10648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Cold room</a:t>
            </a:r>
            <a:endParaRPr b="0" lang="pt-PT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(L008a)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17" name="Line 8"/>
          <p:cNvSpPr/>
          <p:nvPr/>
        </p:nvSpPr>
        <p:spPr>
          <a:xfrm>
            <a:off x="2043000" y="2444400"/>
            <a:ext cx="809640" cy="712800"/>
          </a:xfrm>
          <a:prstGeom prst="line">
            <a:avLst/>
          </a:prstGeom>
          <a:ln w="3175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Text Box 9"/>
          <p:cNvSpPr/>
          <p:nvPr/>
        </p:nvSpPr>
        <p:spPr>
          <a:xfrm>
            <a:off x="4459320" y="1827360"/>
            <a:ext cx="265068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df001a"/>
                </a:solidFill>
                <a:latin typeface="Arial"/>
                <a:ea typeface="Geneva"/>
              </a:rPr>
              <a:t>Crystal storage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19" name="Line 10"/>
          <p:cNvSpPr/>
          <p:nvPr/>
        </p:nvSpPr>
        <p:spPr>
          <a:xfrm flipH="1">
            <a:off x="4570200" y="2350800"/>
            <a:ext cx="932040" cy="870120"/>
          </a:xfrm>
          <a:prstGeom prst="line">
            <a:avLst/>
          </a:prstGeom>
          <a:ln w="3175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Text Box 13"/>
          <p:cNvSpPr/>
          <p:nvPr/>
        </p:nvSpPr>
        <p:spPr>
          <a:xfrm>
            <a:off x="857160" y="5586480"/>
            <a:ext cx="215244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df001a"/>
                </a:solidFill>
                <a:latin typeface="Arial"/>
                <a:ea typeface="Geneva"/>
              </a:rPr>
              <a:t>Crystallisation Facility</a:t>
            </a:r>
            <a:endParaRPr b="0" lang="pt-PT" sz="1200" spc="-1" strike="noStrike">
              <a:latin typeface="Arial"/>
            </a:endParaRPr>
          </a:p>
        </p:txBody>
      </p:sp>
      <p:pic>
        <p:nvPicPr>
          <p:cNvPr id="221" name="Picture 5" descr="48E_flooplan_EG"/>
          <p:cNvPicPr/>
          <p:nvPr/>
        </p:nvPicPr>
        <p:blipFill>
          <a:blip r:embed="rId1"/>
          <a:srcRect l="5554" t="45127" r="28699" b="15282"/>
          <a:stretch/>
        </p:blipFill>
        <p:spPr>
          <a:xfrm>
            <a:off x="787320" y="2357280"/>
            <a:ext cx="7397280" cy="312552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14"/>
          <p:cNvSpPr/>
          <p:nvPr/>
        </p:nvSpPr>
        <p:spPr>
          <a:xfrm>
            <a:off x="4113360" y="4398840"/>
            <a:ext cx="2376000" cy="99972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Rectangle 16"/>
          <p:cNvSpPr/>
          <p:nvPr/>
        </p:nvSpPr>
        <p:spPr>
          <a:xfrm>
            <a:off x="4152960" y="4181400"/>
            <a:ext cx="1161720" cy="22500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Rectangle 17"/>
          <p:cNvSpPr/>
          <p:nvPr/>
        </p:nvSpPr>
        <p:spPr>
          <a:xfrm>
            <a:off x="7486560" y="4181400"/>
            <a:ext cx="624960" cy="22500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Rectangle 19"/>
          <p:cNvSpPr/>
          <p:nvPr/>
        </p:nvSpPr>
        <p:spPr>
          <a:xfrm>
            <a:off x="6497640" y="4398840"/>
            <a:ext cx="1623600" cy="99972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Rectangle 20"/>
          <p:cNvSpPr/>
          <p:nvPr/>
        </p:nvSpPr>
        <p:spPr>
          <a:xfrm>
            <a:off x="3171960" y="4170240"/>
            <a:ext cx="549000" cy="117432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Rectangle 21"/>
          <p:cNvSpPr/>
          <p:nvPr/>
        </p:nvSpPr>
        <p:spPr>
          <a:xfrm>
            <a:off x="3714840" y="4441680"/>
            <a:ext cx="387000" cy="89964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Rectangle 22"/>
          <p:cNvSpPr/>
          <p:nvPr/>
        </p:nvSpPr>
        <p:spPr>
          <a:xfrm>
            <a:off x="944640" y="4421160"/>
            <a:ext cx="2150640" cy="9172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Rectangle 23"/>
          <p:cNvSpPr/>
          <p:nvPr/>
        </p:nvSpPr>
        <p:spPr>
          <a:xfrm>
            <a:off x="925560" y="4164120"/>
            <a:ext cx="1458720" cy="2487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Rectangle 24"/>
          <p:cNvSpPr/>
          <p:nvPr/>
        </p:nvSpPr>
        <p:spPr>
          <a:xfrm>
            <a:off x="2176560" y="2496960"/>
            <a:ext cx="624960" cy="83304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Rectangle 25"/>
          <p:cNvSpPr/>
          <p:nvPr/>
        </p:nvSpPr>
        <p:spPr>
          <a:xfrm>
            <a:off x="2185920" y="3330720"/>
            <a:ext cx="209160" cy="2775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Rectangle 26"/>
          <p:cNvSpPr/>
          <p:nvPr/>
        </p:nvSpPr>
        <p:spPr>
          <a:xfrm>
            <a:off x="4805280" y="2496960"/>
            <a:ext cx="2014200" cy="83304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Rectangle 27"/>
          <p:cNvSpPr/>
          <p:nvPr/>
        </p:nvSpPr>
        <p:spPr>
          <a:xfrm>
            <a:off x="5024520" y="3330720"/>
            <a:ext cx="1804680" cy="2775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Rectangle 28"/>
          <p:cNvSpPr/>
          <p:nvPr/>
        </p:nvSpPr>
        <p:spPr>
          <a:xfrm>
            <a:off x="7286760" y="2844720"/>
            <a:ext cx="856800" cy="7632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Rectangle 29"/>
          <p:cNvSpPr/>
          <p:nvPr/>
        </p:nvSpPr>
        <p:spPr>
          <a:xfrm>
            <a:off x="7553160" y="2496960"/>
            <a:ext cx="590040" cy="3474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Rectangle 30"/>
          <p:cNvSpPr/>
          <p:nvPr/>
        </p:nvSpPr>
        <p:spPr>
          <a:xfrm>
            <a:off x="6870600" y="2476440"/>
            <a:ext cx="666360" cy="3330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Rectangle 31"/>
          <p:cNvSpPr/>
          <p:nvPr/>
        </p:nvSpPr>
        <p:spPr>
          <a:xfrm>
            <a:off x="6869160" y="2805120"/>
            <a:ext cx="391680" cy="5155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Rectangle 32"/>
          <p:cNvSpPr/>
          <p:nvPr/>
        </p:nvSpPr>
        <p:spPr>
          <a:xfrm>
            <a:off x="2857680" y="2500200"/>
            <a:ext cx="1347480" cy="83304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Rectangle 33"/>
          <p:cNvSpPr/>
          <p:nvPr/>
        </p:nvSpPr>
        <p:spPr>
          <a:xfrm>
            <a:off x="2852640" y="3330720"/>
            <a:ext cx="1060200" cy="26640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Isosceles Triangle 34"/>
          <p:cNvSpPr/>
          <p:nvPr/>
        </p:nvSpPr>
        <p:spPr>
          <a:xfrm rot="18810600">
            <a:off x="3755880" y="3267000"/>
            <a:ext cx="441000" cy="250560"/>
          </a:xfrm>
          <a:prstGeom prst="triangle">
            <a:avLst>
              <a:gd name="adj" fmla="val 50000"/>
            </a:avLst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Isosceles Triangle 35"/>
          <p:cNvSpPr/>
          <p:nvPr/>
        </p:nvSpPr>
        <p:spPr>
          <a:xfrm rot="2251800">
            <a:off x="4795920" y="3274920"/>
            <a:ext cx="379080" cy="190080"/>
          </a:xfrm>
          <a:prstGeom prst="triangle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Text Box 13"/>
          <p:cNvSpPr/>
          <p:nvPr/>
        </p:nvSpPr>
        <p:spPr>
          <a:xfrm>
            <a:off x="2908440" y="5586480"/>
            <a:ext cx="1466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cc"/>
                </a:solidFill>
                <a:latin typeface="Arial"/>
                <a:ea typeface="Geneva"/>
              </a:rPr>
              <a:t>Laboratory kitchen 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43" name="Text Box 13"/>
          <p:cNvSpPr/>
          <p:nvPr/>
        </p:nvSpPr>
        <p:spPr>
          <a:xfrm>
            <a:off x="4734000" y="5586480"/>
            <a:ext cx="379836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cc"/>
                </a:solidFill>
                <a:latin typeface="Arial"/>
                <a:ea typeface="Geneva"/>
              </a:rPr>
              <a:t>Sample Preparation and Characterization Facility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44" name="Straight Connector 39"/>
          <p:cNvSpPr/>
          <p:nvPr/>
        </p:nvSpPr>
        <p:spPr>
          <a:xfrm flipV="1">
            <a:off x="3635280" y="4910040"/>
            <a:ext cx="0" cy="6667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Straight Connector 40"/>
          <p:cNvSpPr/>
          <p:nvPr/>
        </p:nvSpPr>
        <p:spPr>
          <a:xfrm flipH="1" flipV="1">
            <a:off x="5232240" y="4976640"/>
            <a:ext cx="1401840" cy="60948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Straight Connector 41"/>
          <p:cNvSpPr/>
          <p:nvPr/>
        </p:nvSpPr>
        <p:spPr>
          <a:xfrm flipV="1">
            <a:off x="6632280" y="4976640"/>
            <a:ext cx="684360" cy="60948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7" name="Picture 6" descr=""/>
          <p:cNvPicPr/>
          <p:nvPr/>
        </p:nvPicPr>
        <p:blipFill>
          <a:blip r:embed="rId2"/>
          <a:stretch/>
        </p:blipFill>
        <p:spPr>
          <a:xfrm>
            <a:off x="439560" y="3746520"/>
            <a:ext cx="304560" cy="234720"/>
          </a:xfrm>
          <a:prstGeom prst="rect">
            <a:avLst/>
          </a:prstGeom>
          <a:ln w="0">
            <a:noFill/>
          </a:ln>
        </p:spPr>
      </p:pic>
      <p:sp>
        <p:nvSpPr>
          <p:cNvPr id="248" name="Down Arrow 49"/>
          <p:cNvSpPr/>
          <p:nvPr/>
        </p:nvSpPr>
        <p:spPr>
          <a:xfrm rot="16200000">
            <a:off x="943560" y="3607920"/>
            <a:ext cx="207720" cy="555120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Down Arrow 50"/>
          <p:cNvSpPr/>
          <p:nvPr/>
        </p:nvSpPr>
        <p:spPr>
          <a:xfrm flipH="1" rot="5400000">
            <a:off x="7893360" y="3606120"/>
            <a:ext cx="207720" cy="555120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Straight Connector 66"/>
          <p:cNvSpPr/>
          <p:nvPr/>
        </p:nvSpPr>
        <p:spPr>
          <a:xfrm flipV="1">
            <a:off x="1973160" y="4965480"/>
            <a:ext cx="0" cy="6667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Straight Connector 67"/>
          <p:cNvSpPr/>
          <p:nvPr/>
        </p:nvSpPr>
        <p:spPr>
          <a:xfrm>
            <a:off x="3850920" y="2276280"/>
            <a:ext cx="0" cy="55260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Straight Connector 69"/>
          <p:cNvSpPr/>
          <p:nvPr/>
        </p:nvSpPr>
        <p:spPr>
          <a:xfrm>
            <a:off x="5781600" y="2220840"/>
            <a:ext cx="0" cy="6649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Text Box 9"/>
          <p:cNvSpPr/>
          <p:nvPr/>
        </p:nvSpPr>
        <p:spPr>
          <a:xfrm>
            <a:off x="2104920" y="1628640"/>
            <a:ext cx="1312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df001a"/>
                </a:solidFill>
                <a:latin typeface="Arial"/>
                <a:ea typeface="Geneva"/>
              </a:rPr>
              <a:t>Crystal storage</a:t>
            </a:r>
            <a:endParaRPr b="0" lang="pt-PT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df001a"/>
                </a:solidFill>
                <a:latin typeface="Arial"/>
                <a:ea typeface="Geneva"/>
              </a:rPr>
              <a:t>room 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54" name="Straight Connector 71"/>
          <p:cNvSpPr/>
          <p:nvPr/>
        </p:nvSpPr>
        <p:spPr>
          <a:xfrm>
            <a:off x="2484360" y="2060280"/>
            <a:ext cx="25200" cy="82548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Text Box 9"/>
          <p:cNvSpPr/>
          <p:nvPr/>
        </p:nvSpPr>
        <p:spPr>
          <a:xfrm>
            <a:off x="6756480" y="1827360"/>
            <a:ext cx="184752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df001a"/>
                </a:solidFill>
                <a:latin typeface="Arial"/>
                <a:ea typeface="Geneva"/>
              </a:rPr>
              <a:t>Derivative laboratory 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256" name="Straight Connector 73"/>
          <p:cNvSpPr/>
          <p:nvPr/>
        </p:nvSpPr>
        <p:spPr>
          <a:xfrm>
            <a:off x="7694280" y="2220840"/>
            <a:ext cx="0" cy="664920"/>
          </a:xfrm>
          <a:prstGeom prst="line">
            <a:avLst/>
          </a:prstGeom>
          <a:ln w="22225">
            <a:solidFill>
              <a:srgbClr val="000000"/>
            </a:solidFill>
            <a:round/>
            <a:tailEnd len="lg" type="oval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Text Box 13"/>
          <p:cNvSpPr/>
          <p:nvPr/>
        </p:nvSpPr>
        <p:spPr>
          <a:xfrm rot="16200000">
            <a:off x="7632360" y="3736080"/>
            <a:ext cx="14666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  <a:ea typeface="Geneva"/>
              </a:rPr>
              <a:t>PETRA III</a:t>
            </a:r>
            <a:endParaRPr b="0" lang="pt-PT" sz="1200" spc="-1" strike="noStrike">
              <a:latin typeface="Arial"/>
            </a:endParaRPr>
          </a:p>
        </p:txBody>
      </p:sp>
      <p:pic>
        <p:nvPicPr>
          <p:cNvPr id="258" name="Picture 2" descr=""/>
          <p:cNvPicPr/>
          <p:nvPr/>
        </p:nvPicPr>
        <p:blipFill>
          <a:blip r:embed="rId3"/>
          <a:stretch/>
        </p:blipFill>
        <p:spPr>
          <a:xfrm>
            <a:off x="5286240" y="3000240"/>
            <a:ext cx="1142640" cy="38232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" descr=""/>
          <p:cNvPicPr/>
          <p:nvPr/>
        </p:nvPicPr>
        <p:blipFill>
          <a:blip r:embed="rId4"/>
          <a:stretch/>
        </p:blipFill>
        <p:spPr>
          <a:xfrm>
            <a:off x="1214280" y="4429080"/>
            <a:ext cx="1142640" cy="3823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2" descr=""/>
          <p:cNvPicPr/>
          <p:nvPr/>
        </p:nvPicPr>
        <p:blipFill>
          <a:blip r:embed="rId5"/>
          <a:stretch/>
        </p:blipFill>
        <p:spPr>
          <a:xfrm>
            <a:off x="7215120" y="2928960"/>
            <a:ext cx="785520" cy="2617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2" descr=""/>
          <p:cNvPicPr/>
          <p:nvPr/>
        </p:nvPicPr>
        <p:blipFill>
          <a:blip r:embed="rId6"/>
          <a:stretch/>
        </p:blipFill>
        <p:spPr>
          <a:xfrm>
            <a:off x="2143080" y="3000240"/>
            <a:ext cx="642600" cy="213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lide Number Placeholder 6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3DF62B7B-7F5B-47E0-BFE8-F7C7871A83CA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263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Basic Safety Requirements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Line 8"/>
          <p:cNvSpPr/>
          <p:nvPr/>
        </p:nvSpPr>
        <p:spPr>
          <a:xfrm>
            <a:off x="1911240" y="1981080"/>
            <a:ext cx="888840" cy="782640"/>
          </a:xfrm>
          <a:prstGeom prst="line">
            <a:avLst/>
          </a:prstGeom>
          <a:ln w="3175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Line 10"/>
          <p:cNvSpPr/>
          <p:nvPr/>
        </p:nvSpPr>
        <p:spPr>
          <a:xfrm flipH="1">
            <a:off x="4682880" y="1877760"/>
            <a:ext cx="1022400" cy="955800"/>
          </a:xfrm>
          <a:prstGeom prst="line">
            <a:avLst/>
          </a:prstGeom>
          <a:ln w="3175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66" name="Picture 5" descr="48E_flooplan_EG"/>
          <p:cNvPicPr/>
          <p:nvPr/>
        </p:nvPicPr>
        <p:blipFill>
          <a:blip r:embed="rId1"/>
          <a:srcRect l="5554" t="45127" r="28699" b="15282"/>
          <a:stretch/>
        </p:blipFill>
        <p:spPr>
          <a:xfrm>
            <a:off x="533520" y="1886040"/>
            <a:ext cx="8115120" cy="342864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4"/>
          <p:cNvSpPr/>
          <p:nvPr/>
        </p:nvSpPr>
        <p:spPr>
          <a:xfrm>
            <a:off x="4183200" y="4125960"/>
            <a:ext cx="2606400" cy="109656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Rectangle 16"/>
          <p:cNvSpPr/>
          <p:nvPr/>
        </p:nvSpPr>
        <p:spPr>
          <a:xfrm>
            <a:off x="4226040" y="3886200"/>
            <a:ext cx="1274400" cy="24732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Rectangle 17"/>
          <p:cNvSpPr/>
          <p:nvPr/>
        </p:nvSpPr>
        <p:spPr>
          <a:xfrm>
            <a:off x="7883640" y="3886200"/>
            <a:ext cx="685440" cy="24732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Rectangle 19"/>
          <p:cNvSpPr/>
          <p:nvPr/>
        </p:nvSpPr>
        <p:spPr>
          <a:xfrm>
            <a:off x="6797520" y="4125960"/>
            <a:ext cx="1782360" cy="1096560"/>
          </a:xfrm>
          <a:prstGeom prst="rect">
            <a:avLst/>
          </a:prstGeom>
          <a:solidFill>
            <a:srgbClr val="1832f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Rectangle 20"/>
          <p:cNvSpPr/>
          <p:nvPr/>
        </p:nvSpPr>
        <p:spPr>
          <a:xfrm>
            <a:off x="3149640" y="3875040"/>
            <a:ext cx="603000" cy="1288800"/>
          </a:xfrm>
          <a:prstGeom prst="rect">
            <a:avLst/>
          </a:prstGeom>
          <a:solidFill>
            <a:srgbClr val="ffc00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Rectangle 21"/>
          <p:cNvSpPr/>
          <p:nvPr/>
        </p:nvSpPr>
        <p:spPr>
          <a:xfrm>
            <a:off x="3745080" y="4172040"/>
            <a:ext cx="425160" cy="987120"/>
          </a:xfrm>
          <a:prstGeom prst="rect">
            <a:avLst/>
          </a:prstGeom>
          <a:solidFill>
            <a:srgbClr val="ffc00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Rectangle 22"/>
          <p:cNvSpPr/>
          <p:nvPr/>
        </p:nvSpPr>
        <p:spPr>
          <a:xfrm>
            <a:off x="706320" y="4149720"/>
            <a:ext cx="2358720" cy="100620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Rectangle 23"/>
          <p:cNvSpPr/>
          <p:nvPr/>
        </p:nvSpPr>
        <p:spPr>
          <a:xfrm>
            <a:off x="685800" y="3867120"/>
            <a:ext cx="1599840" cy="27432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Rectangle 24"/>
          <p:cNvSpPr/>
          <p:nvPr/>
        </p:nvSpPr>
        <p:spPr>
          <a:xfrm>
            <a:off x="2057400" y="2038320"/>
            <a:ext cx="685440" cy="91404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Rectangle 25"/>
          <p:cNvSpPr/>
          <p:nvPr/>
        </p:nvSpPr>
        <p:spPr>
          <a:xfrm>
            <a:off x="2068560" y="2952720"/>
            <a:ext cx="228240" cy="30456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Rectangle 26"/>
          <p:cNvSpPr/>
          <p:nvPr/>
        </p:nvSpPr>
        <p:spPr>
          <a:xfrm>
            <a:off x="4941720" y="2038320"/>
            <a:ext cx="2209320" cy="91404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Rectangle 27"/>
          <p:cNvSpPr/>
          <p:nvPr/>
        </p:nvSpPr>
        <p:spPr>
          <a:xfrm>
            <a:off x="5181480" y="2952720"/>
            <a:ext cx="1980720" cy="304560"/>
          </a:xfrm>
          <a:prstGeom prst="rect">
            <a:avLst/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Rectangle 28"/>
          <p:cNvSpPr/>
          <p:nvPr/>
        </p:nvSpPr>
        <p:spPr>
          <a:xfrm>
            <a:off x="7667640" y="2419200"/>
            <a:ext cx="837720" cy="8377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Rectangle 29"/>
          <p:cNvSpPr/>
          <p:nvPr/>
        </p:nvSpPr>
        <p:spPr>
          <a:xfrm>
            <a:off x="7956720" y="2038320"/>
            <a:ext cx="533160" cy="3805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Rectangle 30"/>
          <p:cNvSpPr/>
          <p:nvPr/>
        </p:nvSpPr>
        <p:spPr>
          <a:xfrm>
            <a:off x="7207200" y="2016000"/>
            <a:ext cx="731520" cy="3646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Rectangle 31"/>
          <p:cNvSpPr/>
          <p:nvPr/>
        </p:nvSpPr>
        <p:spPr>
          <a:xfrm>
            <a:off x="7205760" y="2376360"/>
            <a:ext cx="429840" cy="5662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Rectangle 32"/>
          <p:cNvSpPr/>
          <p:nvPr/>
        </p:nvSpPr>
        <p:spPr>
          <a:xfrm>
            <a:off x="2798640" y="2038320"/>
            <a:ext cx="1479240" cy="91404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Rectangle 33"/>
          <p:cNvSpPr/>
          <p:nvPr/>
        </p:nvSpPr>
        <p:spPr>
          <a:xfrm>
            <a:off x="2798640" y="2952720"/>
            <a:ext cx="1163160" cy="2934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Isosceles Triangle 34"/>
          <p:cNvSpPr/>
          <p:nvPr/>
        </p:nvSpPr>
        <p:spPr>
          <a:xfrm rot="18810600">
            <a:off x="3789720" y="2883960"/>
            <a:ext cx="483840" cy="275760"/>
          </a:xfrm>
          <a:prstGeom prst="triangle">
            <a:avLst>
              <a:gd name="adj" fmla="val 50000"/>
            </a:avLst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Isosceles Triangle 35"/>
          <p:cNvSpPr/>
          <p:nvPr/>
        </p:nvSpPr>
        <p:spPr>
          <a:xfrm rot="2251800">
            <a:off x="4930560" y="2892240"/>
            <a:ext cx="415440" cy="209160"/>
          </a:xfrm>
          <a:prstGeom prst="triangle">
            <a:avLst>
              <a:gd name="adj" fmla="val 50000"/>
            </a:avLst>
          </a:prstGeom>
          <a:solidFill>
            <a:srgbClr val="7030a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Down Arrow 47"/>
          <p:cNvSpPr/>
          <p:nvPr/>
        </p:nvSpPr>
        <p:spPr>
          <a:xfrm>
            <a:off x="4483080" y="155736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Down Arrow 49"/>
          <p:cNvSpPr/>
          <p:nvPr/>
        </p:nvSpPr>
        <p:spPr>
          <a:xfrm flipH="1" rot="5400000">
            <a:off x="514440" y="325800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Down Arrow 53"/>
          <p:cNvSpPr/>
          <p:nvPr/>
        </p:nvSpPr>
        <p:spPr>
          <a:xfrm flipV="1">
            <a:off x="5753160" y="3946680"/>
            <a:ext cx="151920" cy="304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Down Arrow 54"/>
          <p:cNvSpPr/>
          <p:nvPr/>
        </p:nvSpPr>
        <p:spPr>
          <a:xfrm flipV="1">
            <a:off x="3848040" y="4022640"/>
            <a:ext cx="151920" cy="304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Down Arrow 81"/>
          <p:cNvSpPr/>
          <p:nvPr/>
        </p:nvSpPr>
        <p:spPr>
          <a:xfrm>
            <a:off x="7361280" y="2886120"/>
            <a:ext cx="151920" cy="304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Down Arrow 82"/>
          <p:cNvSpPr/>
          <p:nvPr/>
        </p:nvSpPr>
        <p:spPr>
          <a:xfrm rot="18449400">
            <a:off x="4093920" y="2941560"/>
            <a:ext cx="158400" cy="326520"/>
          </a:xfrm>
          <a:prstGeom prst="downArrow">
            <a:avLst>
              <a:gd name="adj1" fmla="val 50000"/>
              <a:gd name="adj2" fmla="val 49707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Down Arrow 83"/>
          <p:cNvSpPr/>
          <p:nvPr/>
        </p:nvSpPr>
        <p:spPr>
          <a:xfrm flipH="1" rot="3150600">
            <a:off x="4957560" y="2920320"/>
            <a:ext cx="158400" cy="327960"/>
          </a:xfrm>
          <a:prstGeom prst="downArrow">
            <a:avLst>
              <a:gd name="adj1" fmla="val 50000"/>
              <a:gd name="adj2" fmla="val 49948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Down Arrow 61"/>
          <p:cNvSpPr/>
          <p:nvPr/>
        </p:nvSpPr>
        <p:spPr>
          <a:xfrm>
            <a:off x="2484360" y="2870280"/>
            <a:ext cx="151920" cy="304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Down Arrow 62"/>
          <p:cNvSpPr/>
          <p:nvPr/>
        </p:nvSpPr>
        <p:spPr>
          <a:xfrm>
            <a:off x="2170080" y="5108400"/>
            <a:ext cx="144000" cy="288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0041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Down Arrow 63"/>
          <p:cNvSpPr/>
          <p:nvPr/>
        </p:nvSpPr>
        <p:spPr>
          <a:xfrm>
            <a:off x="8101080" y="5108400"/>
            <a:ext cx="142560" cy="288720"/>
          </a:xfrm>
          <a:prstGeom prst="downArrow">
            <a:avLst>
              <a:gd name="adj1" fmla="val 50000"/>
              <a:gd name="adj2" fmla="val 50556"/>
            </a:avLst>
          </a:prstGeom>
          <a:solidFill>
            <a:srgbClr val="f0041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Down Arrow 64"/>
          <p:cNvSpPr/>
          <p:nvPr/>
        </p:nvSpPr>
        <p:spPr>
          <a:xfrm>
            <a:off x="7184880" y="5108400"/>
            <a:ext cx="142560" cy="288720"/>
          </a:xfrm>
          <a:prstGeom prst="downArrow">
            <a:avLst>
              <a:gd name="adj1" fmla="val 50000"/>
              <a:gd name="adj2" fmla="val 50556"/>
            </a:avLst>
          </a:prstGeom>
          <a:solidFill>
            <a:srgbClr val="f0041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Down Arrow 65"/>
          <p:cNvSpPr/>
          <p:nvPr/>
        </p:nvSpPr>
        <p:spPr>
          <a:xfrm>
            <a:off x="6289560" y="5108400"/>
            <a:ext cx="144000" cy="288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0041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Down Arrow 68"/>
          <p:cNvSpPr/>
          <p:nvPr/>
        </p:nvSpPr>
        <p:spPr>
          <a:xfrm>
            <a:off x="5364000" y="5108400"/>
            <a:ext cx="144000" cy="288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0041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Down Arrow 75"/>
          <p:cNvSpPr/>
          <p:nvPr/>
        </p:nvSpPr>
        <p:spPr>
          <a:xfrm>
            <a:off x="4500720" y="5108400"/>
            <a:ext cx="142560" cy="288720"/>
          </a:xfrm>
          <a:prstGeom prst="downArrow">
            <a:avLst>
              <a:gd name="adj1" fmla="val 50000"/>
              <a:gd name="adj2" fmla="val 50556"/>
            </a:avLst>
          </a:prstGeom>
          <a:solidFill>
            <a:srgbClr val="f0041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Rectangle 78"/>
          <p:cNvSpPr/>
          <p:nvPr/>
        </p:nvSpPr>
        <p:spPr>
          <a:xfrm>
            <a:off x="468360" y="836640"/>
            <a:ext cx="8135640" cy="6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Familiarise yourself with the location of the </a:t>
            </a:r>
            <a:r>
              <a:rPr b="0" lang="en-GB" sz="1900" spc="-1" strike="noStrike">
                <a:solidFill>
                  <a:srgbClr val="0000cc"/>
                </a:solidFill>
                <a:latin typeface="Arial"/>
                <a:ea typeface="Geneva"/>
              </a:rPr>
              <a:t>first aid kit, fire extinguisher, safety shower, escape routes and the emergency exits.</a:t>
            </a:r>
            <a:endParaRPr b="0" lang="pt-PT" sz="1900" spc="-1" strike="noStrike">
              <a:latin typeface="Arial"/>
            </a:endParaRPr>
          </a:p>
        </p:txBody>
      </p:sp>
      <p:sp>
        <p:nvSpPr>
          <p:cNvPr id="302" name="Text Box 13"/>
          <p:cNvSpPr/>
          <p:nvPr/>
        </p:nvSpPr>
        <p:spPr>
          <a:xfrm>
            <a:off x="3995640" y="5315040"/>
            <a:ext cx="1126800" cy="2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800" spc="-1" strike="noStrike">
                <a:solidFill>
                  <a:srgbClr val="ff0000"/>
                </a:solidFill>
                <a:latin typeface="Arial"/>
                <a:ea typeface="Geneva"/>
              </a:rPr>
              <a:t>window</a:t>
            </a:r>
            <a:endParaRPr b="0" lang="pt-PT" sz="800" spc="-1" strike="noStrike">
              <a:latin typeface="Arial"/>
            </a:endParaRPr>
          </a:p>
        </p:txBody>
      </p:sp>
      <p:sp>
        <p:nvSpPr>
          <p:cNvPr id="303" name="Text Box 13"/>
          <p:cNvSpPr/>
          <p:nvPr/>
        </p:nvSpPr>
        <p:spPr>
          <a:xfrm>
            <a:off x="4886280" y="5315040"/>
            <a:ext cx="1125000" cy="2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800" spc="-1" strike="noStrike">
                <a:solidFill>
                  <a:srgbClr val="ff0000"/>
                </a:solidFill>
                <a:latin typeface="Arial"/>
                <a:ea typeface="Geneva"/>
              </a:rPr>
              <a:t>window</a:t>
            </a:r>
            <a:endParaRPr b="0" lang="pt-PT" sz="800" spc="-1" strike="noStrike">
              <a:latin typeface="Arial"/>
            </a:endParaRPr>
          </a:p>
        </p:txBody>
      </p:sp>
      <p:sp>
        <p:nvSpPr>
          <p:cNvPr id="304" name="Text Box 13"/>
          <p:cNvSpPr/>
          <p:nvPr/>
        </p:nvSpPr>
        <p:spPr>
          <a:xfrm>
            <a:off x="5821200" y="5315040"/>
            <a:ext cx="1126800" cy="2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800" spc="-1" strike="noStrike">
                <a:solidFill>
                  <a:srgbClr val="ff0000"/>
                </a:solidFill>
                <a:latin typeface="Arial"/>
                <a:ea typeface="Geneva"/>
              </a:rPr>
              <a:t>window</a:t>
            </a:r>
            <a:endParaRPr b="0" lang="pt-PT" sz="800" spc="-1" strike="noStrike">
              <a:latin typeface="Arial"/>
            </a:endParaRPr>
          </a:p>
        </p:txBody>
      </p:sp>
      <p:sp>
        <p:nvSpPr>
          <p:cNvPr id="305" name="Text Box 13"/>
          <p:cNvSpPr/>
          <p:nvPr/>
        </p:nvSpPr>
        <p:spPr>
          <a:xfrm>
            <a:off x="6686640" y="5315040"/>
            <a:ext cx="1125000" cy="2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800" spc="-1" strike="noStrike">
                <a:solidFill>
                  <a:srgbClr val="ff0000"/>
                </a:solidFill>
                <a:latin typeface="Arial"/>
                <a:ea typeface="Geneva"/>
              </a:rPr>
              <a:t>window</a:t>
            </a:r>
            <a:endParaRPr b="0" lang="pt-PT" sz="800" spc="-1" strike="noStrike">
              <a:latin typeface="Arial"/>
            </a:endParaRPr>
          </a:p>
        </p:txBody>
      </p:sp>
      <p:sp>
        <p:nvSpPr>
          <p:cNvPr id="306" name="Text Box 13"/>
          <p:cNvSpPr/>
          <p:nvPr/>
        </p:nvSpPr>
        <p:spPr>
          <a:xfrm>
            <a:off x="7621560" y="5315040"/>
            <a:ext cx="1126800" cy="2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800" spc="-1" strike="noStrike">
                <a:solidFill>
                  <a:srgbClr val="ff0000"/>
                </a:solidFill>
                <a:latin typeface="Arial"/>
                <a:ea typeface="Geneva"/>
              </a:rPr>
              <a:t>window</a:t>
            </a:r>
            <a:endParaRPr b="0" lang="pt-PT" sz="800" spc="-1" strike="noStrike">
              <a:latin typeface="Arial"/>
            </a:endParaRPr>
          </a:p>
        </p:txBody>
      </p:sp>
      <p:sp>
        <p:nvSpPr>
          <p:cNvPr id="307" name="Text Box 13"/>
          <p:cNvSpPr/>
          <p:nvPr/>
        </p:nvSpPr>
        <p:spPr>
          <a:xfrm>
            <a:off x="1692360" y="5315040"/>
            <a:ext cx="1125000" cy="2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800" spc="-1" strike="noStrike">
                <a:solidFill>
                  <a:srgbClr val="ff0000"/>
                </a:solidFill>
                <a:latin typeface="Arial"/>
                <a:ea typeface="Geneva"/>
              </a:rPr>
              <a:t>window</a:t>
            </a:r>
            <a:endParaRPr b="0" lang="pt-PT" sz="800" spc="-1" strike="noStrike">
              <a:latin typeface="Arial"/>
            </a:endParaRPr>
          </a:p>
        </p:txBody>
      </p:sp>
      <p:pic>
        <p:nvPicPr>
          <p:cNvPr id="308" name="Picture 6" descr=""/>
          <p:cNvPicPr/>
          <p:nvPr/>
        </p:nvPicPr>
        <p:blipFill>
          <a:blip r:embed="rId2"/>
          <a:stretch/>
        </p:blipFill>
        <p:spPr>
          <a:xfrm>
            <a:off x="6794640" y="3808440"/>
            <a:ext cx="231480" cy="25056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6" descr=""/>
          <p:cNvPicPr/>
          <p:nvPr/>
        </p:nvPicPr>
        <p:blipFill>
          <a:blip r:embed="rId3"/>
          <a:stretch/>
        </p:blipFill>
        <p:spPr>
          <a:xfrm>
            <a:off x="1692360" y="3946680"/>
            <a:ext cx="231480" cy="24876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2" descr=""/>
          <p:cNvPicPr/>
          <p:nvPr/>
        </p:nvPicPr>
        <p:blipFill>
          <a:blip r:embed="rId4"/>
          <a:srcRect l="22783" t="0" r="24295" b="0"/>
          <a:stretch/>
        </p:blipFill>
        <p:spPr>
          <a:xfrm>
            <a:off x="179280" y="2577960"/>
            <a:ext cx="231480" cy="4363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3" descr=""/>
          <p:cNvPicPr/>
          <p:nvPr/>
        </p:nvPicPr>
        <p:blipFill>
          <a:blip r:embed="rId5"/>
          <a:srcRect l="9284" t="0" r="7137" b="13919"/>
          <a:stretch/>
        </p:blipFill>
        <p:spPr>
          <a:xfrm>
            <a:off x="8697960" y="4214880"/>
            <a:ext cx="360000" cy="36000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2" descr=""/>
          <p:cNvPicPr/>
          <p:nvPr/>
        </p:nvPicPr>
        <p:blipFill>
          <a:blip r:embed="rId6"/>
          <a:srcRect l="22783" t="0" r="24295" b="0"/>
          <a:stretch/>
        </p:blipFill>
        <p:spPr>
          <a:xfrm>
            <a:off x="8748720" y="2577960"/>
            <a:ext cx="231480" cy="436320"/>
          </a:xfrm>
          <a:prstGeom prst="rect">
            <a:avLst/>
          </a:prstGeom>
          <a:ln w="0">
            <a:noFill/>
          </a:ln>
        </p:spPr>
      </p:pic>
      <p:sp>
        <p:nvSpPr>
          <p:cNvPr id="313" name="Straight Connector 97"/>
          <p:cNvSpPr/>
          <p:nvPr/>
        </p:nvSpPr>
        <p:spPr>
          <a:xfrm flipH="1">
            <a:off x="8388000" y="2927160"/>
            <a:ext cx="360360" cy="442800"/>
          </a:xfrm>
          <a:prstGeom prst="line">
            <a:avLst/>
          </a:prstGeom>
          <a:ln>
            <a:solidFill>
              <a:srgbClr val="ca0016"/>
            </a:solidFill>
            <a:round/>
            <a:tailEnd len="lg" type="oval" w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314" name="Straight Connector 99"/>
          <p:cNvSpPr/>
          <p:nvPr/>
        </p:nvSpPr>
        <p:spPr>
          <a:xfrm flipH="1" flipV="1">
            <a:off x="8459640" y="3719160"/>
            <a:ext cx="360360" cy="443160"/>
          </a:xfrm>
          <a:prstGeom prst="line">
            <a:avLst/>
          </a:prstGeom>
          <a:ln>
            <a:solidFill>
              <a:srgbClr val="ca0016"/>
            </a:solidFill>
            <a:round/>
            <a:tailEnd len="lg" type="oval" w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315" name="Straight Connector 100"/>
          <p:cNvSpPr/>
          <p:nvPr/>
        </p:nvSpPr>
        <p:spPr>
          <a:xfrm>
            <a:off x="468000" y="2866680"/>
            <a:ext cx="287640" cy="298440"/>
          </a:xfrm>
          <a:prstGeom prst="line">
            <a:avLst/>
          </a:prstGeom>
          <a:ln>
            <a:solidFill>
              <a:srgbClr val="ca0016"/>
            </a:solidFill>
            <a:round/>
            <a:tailEnd len="lg" type="oval" w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316" name="Straight Connector 102"/>
          <p:cNvSpPr/>
          <p:nvPr/>
        </p:nvSpPr>
        <p:spPr>
          <a:xfrm flipV="1">
            <a:off x="323640" y="3732120"/>
            <a:ext cx="469800" cy="358560"/>
          </a:xfrm>
          <a:prstGeom prst="line">
            <a:avLst/>
          </a:prstGeom>
          <a:ln>
            <a:solidFill>
              <a:srgbClr val="ca0016"/>
            </a:solidFill>
            <a:round/>
            <a:tailEnd len="lg" type="oval" w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/>
        </p:style>
      </p:sp>
      <p:pic>
        <p:nvPicPr>
          <p:cNvPr id="317" name="Picture 3" descr=""/>
          <p:cNvPicPr/>
          <p:nvPr/>
        </p:nvPicPr>
        <p:blipFill>
          <a:blip r:embed="rId7"/>
          <a:srcRect l="9284" t="0" r="7137" b="13919"/>
          <a:stretch/>
        </p:blipFill>
        <p:spPr>
          <a:xfrm>
            <a:off x="128520" y="4141800"/>
            <a:ext cx="360000" cy="36000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2" descr=""/>
          <p:cNvPicPr/>
          <p:nvPr/>
        </p:nvPicPr>
        <p:blipFill>
          <a:blip r:embed="rId8"/>
          <a:srcRect l="22783" t="0" r="24295" b="0"/>
          <a:stretch/>
        </p:blipFill>
        <p:spPr>
          <a:xfrm>
            <a:off x="7077240" y="4162320"/>
            <a:ext cx="231480" cy="436320"/>
          </a:xfrm>
          <a:prstGeom prst="rect">
            <a:avLst/>
          </a:prstGeom>
          <a:ln w="0">
            <a:noFill/>
          </a:ln>
        </p:spPr>
      </p:pic>
      <p:sp>
        <p:nvSpPr>
          <p:cNvPr id="319" name="Down Arrow 116"/>
          <p:cNvSpPr/>
          <p:nvPr/>
        </p:nvSpPr>
        <p:spPr>
          <a:xfrm flipH="1" rot="5400000">
            <a:off x="1849320" y="325152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Down Arrow 117"/>
          <p:cNvSpPr/>
          <p:nvPr/>
        </p:nvSpPr>
        <p:spPr>
          <a:xfrm flipH="1" rot="5400000">
            <a:off x="3000240" y="325152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Down Arrow 118"/>
          <p:cNvSpPr/>
          <p:nvPr/>
        </p:nvSpPr>
        <p:spPr>
          <a:xfrm flipH="1" rot="5400000">
            <a:off x="4152960" y="325152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Down Arrow 119"/>
          <p:cNvSpPr/>
          <p:nvPr/>
        </p:nvSpPr>
        <p:spPr>
          <a:xfrm flipH="1" rot="5400000">
            <a:off x="5232240" y="325152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Down Arrow 120"/>
          <p:cNvSpPr/>
          <p:nvPr/>
        </p:nvSpPr>
        <p:spPr>
          <a:xfrm flipH="1" rot="5400000">
            <a:off x="6240240" y="325152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Down Arrow 121"/>
          <p:cNvSpPr/>
          <p:nvPr/>
        </p:nvSpPr>
        <p:spPr>
          <a:xfrm flipH="1" rot="5400000">
            <a:off x="8507520" y="325152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Down Arrow 122"/>
          <p:cNvSpPr/>
          <p:nvPr/>
        </p:nvSpPr>
        <p:spPr>
          <a:xfrm flipH="1" rot="5400000">
            <a:off x="7426440" y="325152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Down Arrow 124"/>
          <p:cNvSpPr/>
          <p:nvPr/>
        </p:nvSpPr>
        <p:spPr>
          <a:xfrm>
            <a:off x="4479840" y="244944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Down Arrow 125"/>
          <p:cNvSpPr/>
          <p:nvPr/>
        </p:nvSpPr>
        <p:spPr>
          <a:xfrm>
            <a:off x="1116000" y="264960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Down Arrow 126"/>
          <p:cNvSpPr/>
          <p:nvPr/>
        </p:nvSpPr>
        <p:spPr>
          <a:xfrm flipH="1" rot="5400000">
            <a:off x="6562800" y="3972240"/>
            <a:ext cx="228240" cy="609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9" name="Picture 2" descr=""/>
          <p:cNvPicPr/>
          <p:nvPr/>
        </p:nvPicPr>
        <p:blipFill>
          <a:blip r:embed="rId9"/>
          <a:srcRect l="22783" t="0" r="24295" b="0"/>
          <a:stretch/>
        </p:blipFill>
        <p:spPr>
          <a:xfrm>
            <a:off x="1933560" y="3946680"/>
            <a:ext cx="190080" cy="3600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4" descr=""/>
          <p:cNvPicPr/>
          <p:nvPr/>
        </p:nvPicPr>
        <p:blipFill>
          <a:blip r:embed="rId10"/>
          <a:stretch/>
        </p:blipFill>
        <p:spPr>
          <a:xfrm>
            <a:off x="7380360" y="4162320"/>
            <a:ext cx="576000" cy="3427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4" descr=""/>
          <p:cNvPicPr/>
          <p:nvPr/>
        </p:nvPicPr>
        <p:blipFill>
          <a:blip r:embed="rId11"/>
          <a:stretch/>
        </p:blipFill>
        <p:spPr>
          <a:xfrm>
            <a:off x="5148360" y="4157640"/>
            <a:ext cx="576000" cy="3427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4" descr=""/>
          <p:cNvPicPr/>
          <p:nvPr/>
        </p:nvPicPr>
        <p:blipFill>
          <a:blip r:embed="rId12"/>
          <a:stretch/>
        </p:blipFill>
        <p:spPr>
          <a:xfrm>
            <a:off x="2124000" y="4162320"/>
            <a:ext cx="576000" cy="342720"/>
          </a:xfrm>
          <a:prstGeom prst="rect">
            <a:avLst/>
          </a:prstGeom>
          <a:ln w="0">
            <a:noFill/>
          </a:ln>
        </p:spPr>
      </p:pic>
      <p:sp>
        <p:nvSpPr>
          <p:cNvPr id="333" name="Down Arrow 79"/>
          <p:cNvSpPr/>
          <p:nvPr/>
        </p:nvSpPr>
        <p:spPr>
          <a:xfrm flipV="1">
            <a:off x="2627280" y="3968640"/>
            <a:ext cx="151920" cy="304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4" name="Picture 4" descr=""/>
          <p:cNvPicPr/>
          <p:nvPr/>
        </p:nvPicPr>
        <p:blipFill>
          <a:blip r:embed="rId13"/>
          <a:srcRect l="0" t="0" r="51450" b="18479"/>
          <a:stretch/>
        </p:blipFill>
        <p:spPr>
          <a:xfrm>
            <a:off x="7380360" y="2506680"/>
            <a:ext cx="279000" cy="27900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4" descr=""/>
          <p:cNvPicPr/>
          <p:nvPr/>
        </p:nvPicPr>
        <p:blipFill>
          <a:blip r:embed="rId14"/>
          <a:srcRect l="49993" t="0" r="0" b="-4959"/>
          <a:stretch/>
        </p:blipFill>
        <p:spPr>
          <a:xfrm>
            <a:off x="3564000" y="4162320"/>
            <a:ext cx="286920" cy="36000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0" descr=""/>
          <p:cNvPicPr/>
          <p:nvPr/>
        </p:nvPicPr>
        <p:blipFill>
          <a:blip r:embed="rId15"/>
          <a:stretch/>
        </p:blipFill>
        <p:spPr>
          <a:xfrm>
            <a:off x="1908000" y="5499000"/>
            <a:ext cx="649080" cy="32976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0" descr=""/>
          <p:cNvPicPr/>
          <p:nvPr/>
        </p:nvPicPr>
        <p:blipFill>
          <a:blip r:embed="rId16"/>
          <a:stretch/>
        </p:blipFill>
        <p:spPr>
          <a:xfrm>
            <a:off x="4211640" y="5499000"/>
            <a:ext cx="649080" cy="32976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0" descr=""/>
          <p:cNvPicPr/>
          <p:nvPr/>
        </p:nvPicPr>
        <p:blipFill>
          <a:blip r:embed="rId17"/>
          <a:stretch/>
        </p:blipFill>
        <p:spPr>
          <a:xfrm>
            <a:off x="5148360" y="5499000"/>
            <a:ext cx="649080" cy="32976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"/>
          <p:cNvPicPr/>
          <p:nvPr/>
        </p:nvPicPr>
        <p:blipFill>
          <a:blip r:embed="rId18"/>
          <a:stretch/>
        </p:blipFill>
        <p:spPr>
          <a:xfrm>
            <a:off x="6084720" y="5499000"/>
            <a:ext cx="649080" cy="3297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0" descr=""/>
          <p:cNvPicPr/>
          <p:nvPr/>
        </p:nvPicPr>
        <p:blipFill>
          <a:blip r:embed="rId19"/>
          <a:stretch/>
        </p:blipFill>
        <p:spPr>
          <a:xfrm>
            <a:off x="6948360" y="5499000"/>
            <a:ext cx="649080" cy="3297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0" descr=""/>
          <p:cNvPicPr/>
          <p:nvPr/>
        </p:nvPicPr>
        <p:blipFill>
          <a:blip r:embed="rId20"/>
          <a:stretch/>
        </p:blipFill>
        <p:spPr>
          <a:xfrm>
            <a:off x="7883640" y="5499000"/>
            <a:ext cx="649080" cy="32976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0" descr=""/>
          <p:cNvPicPr/>
          <p:nvPr/>
        </p:nvPicPr>
        <p:blipFill>
          <a:blip r:embed="rId21"/>
          <a:stretch/>
        </p:blipFill>
        <p:spPr>
          <a:xfrm>
            <a:off x="108000" y="3255840"/>
            <a:ext cx="364680" cy="18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E650D70C-0701-42DB-89B0-2677823CC753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344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72ad46"/>
                </a:solidFill>
                <a:latin typeface="Arial"/>
                <a:ea typeface="Geneva"/>
              </a:rPr>
              <a:t>Basic Safety Requirements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Rectangle 3"/>
          <p:cNvSpPr txBox="1"/>
          <p:nvPr/>
        </p:nvSpPr>
        <p:spPr>
          <a:xfrm>
            <a:off x="324000" y="1052640"/>
            <a:ext cx="8430840" cy="460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900" spc="-1" strike="noStrike">
                <a:solidFill>
                  <a:srgbClr val="0000cc"/>
                </a:solidFill>
                <a:latin typeface="Arial"/>
                <a:ea typeface="Geneva"/>
              </a:rPr>
              <a:t>No smoking is permitted in the EMBL buildings. </a:t>
            </a: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Smoking is allowed on the terrace of the 48e building on the second floor.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Stairways, emergency exits and escape routes must be kept free at all times.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Fire exit doors should remain closed.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900" spc="-1" strike="noStrike">
                <a:solidFill>
                  <a:srgbClr val="0000cc"/>
                </a:solidFill>
                <a:latin typeface="Arial"/>
                <a:ea typeface="Geneva"/>
              </a:rPr>
              <a:t>Close windows and doors </a:t>
            </a: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of the laboratories prior to leaving.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Do not endanger others or yourself.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For your own safety, you are allowed to </a:t>
            </a:r>
            <a:r>
              <a:rPr b="0" lang="en-GB" sz="1900" spc="-1" strike="noStrike">
                <a:solidFill>
                  <a:srgbClr val="0000cc"/>
                </a:solidFill>
                <a:latin typeface="Arial"/>
                <a:ea typeface="Geneva"/>
              </a:rPr>
              <a:t>work alone at night </a:t>
            </a:r>
            <a:r>
              <a:rPr b="0" lang="en-GB" sz="1900" spc="-1" strike="noStrike">
                <a:solidFill>
                  <a:srgbClr val="000000"/>
                </a:solidFill>
                <a:latin typeface="Arial"/>
                <a:ea typeface="Geneva"/>
              </a:rPr>
              <a:t>or at </a:t>
            </a:r>
            <a:r>
              <a:rPr b="0" lang="en-GB" sz="1900" spc="-1" strike="noStrike">
                <a:solidFill>
                  <a:srgbClr val="0000cc"/>
                </a:solidFill>
                <a:latin typeface="Arial"/>
                <a:ea typeface="Geneva"/>
              </a:rPr>
              <a:t>weekends </a:t>
            </a:r>
            <a:r>
              <a:rPr b="0" lang="en-GB" sz="1900" spc="-1" strike="noStrike" u="sng">
                <a:solidFill>
                  <a:srgbClr val="ff0000"/>
                </a:solidFill>
                <a:uFillTx/>
                <a:latin typeface="Arial"/>
                <a:ea typeface="Geneva"/>
              </a:rPr>
              <a:t>only if you informed your local contact (external visitor) or your group leader (internal users)</a:t>
            </a:r>
            <a:r>
              <a:rPr b="0" lang="en-GB" sz="1900" spc="-1" strike="noStrike">
                <a:solidFill>
                  <a:srgbClr val="ff0000"/>
                </a:solidFill>
                <a:latin typeface="Arial"/>
                <a:ea typeface="Geneva"/>
              </a:rPr>
              <a:t>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6" name="Picture 5" descr=""/>
          <p:cNvPicPr/>
          <p:nvPr/>
        </p:nvPicPr>
        <p:blipFill>
          <a:blip r:embed="rId1"/>
          <a:stretch/>
        </p:blipFill>
        <p:spPr>
          <a:xfrm>
            <a:off x="3780000" y="4437000"/>
            <a:ext cx="1152000" cy="111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5D7AC2F8-0466-4651-9687-A363002A75CD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348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72ad46"/>
                </a:solidFill>
                <a:latin typeface="Arial"/>
                <a:ea typeface="Geneva"/>
              </a:rPr>
              <a:t>Fire Emergency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ctangle 3"/>
          <p:cNvSpPr txBox="1"/>
          <p:nvPr/>
        </p:nvSpPr>
        <p:spPr>
          <a:xfrm>
            <a:off x="611280" y="1052640"/>
            <a:ext cx="6121080" cy="280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cc"/>
                </a:solidFill>
                <a:latin typeface="Arial"/>
                <a:ea typeface="Geneva"/>
              </a:rPr>
              <a:t>Raise the alarm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Geneva"/>
              </a:rPr>
              <a:t>by pressing the nearest fire-alarm button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You may try to extinguish a minor fire, </a:t>
            </a:r>
            <a:r>
              <a:rPr b="0" lang="en-US" sz="1800" spc="-1" strike="noStrike">
                <a:solidFill>
                  <a:srgbClr val="f00415"/>
                </a:solidFill>
                <a:latin typeface="Arial"/>
                <a:ea typeface="Geneva"/>
              </a:rPr>
              <a:t>but you must not put yourselves at risk to fight a fire.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72ad46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cc"/>
                </a:solidFill>
                <a:latin typeface="Arial"/>
                <a:ea typeface="Geneva"/>
              </a:rPr>
              <a:t>Evacuate the building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Geneva"/>
              </a:rPr>
              <a:t>and follow the fire escape plan.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Don‘t use the elevator – danger of power failure.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0" name="Picture 4" descr="DSC00046-400"/>
          <p:cNvPicPr/>
          <p:nvPr/>
        </p:nvPicPr>
        <p:blipFill>
          <a:blip r:embed="rId1"/>
          <a:stretch/>
        </p:blipFill>
        <p:spPr>
          <a:xfrm>
            <a:off x="7021440" y="1052640"/>
            <a:ext cx="1644120" cy="1233000"/>
          </a:xfrm>
          <a:prstGeom prst="rect">
            <a:avLst/>
          </a:prstGeom>
          <a:ln w="0">
            <a:noFill/>
          </a:ln>
        </p:spPr>
      </p:pic>
      <p:sp>
        <p:nvSpPr>
          <p:cNvPr id="351" name="Rectangle 12"/>
          <p:cNvSpPr/>
          <p:nvPr/>
        </p:nvSpPr>
        <p:spPr>
          <a:xfrm>
            <a:off x="971640" y="3357720"/>
            <a:ext cx="64116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Picture 10"/>
          <p:cNvSpPr/>
          <p:nvPr/>
        </p:nvSpPr>
        <p:spPr>
          <a:xfrm>
            <a:off x="7020000" y="2413080"/>
            <a:ext cx="1645920" cy="8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3" name="Picture 10" descr=""/>
          <p:cNvPicPr/>
          <p:nvPr/>
        </p:nvPicPr>
        <p:blipFill>
          <a:blip r:embed="rId2"/>
          <a:stretch/>
        </p:blipFill>
        <p:spPr>
          <a:xfrm>
            <a:off x="7020000" y="2349360"/>
            <a:ext cx="1603080" cy="81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3" descr=""/>
          <p:cNvPicPr/>
          <p:nvPr/>
        </p:nvPicPr>
        <p:blipFill>
          <a:blip r:embed="rId1"/>
          <a:srcRect l="0" t="24841" r="30890" b="35763"/>
          <a:stretch/>
        </p:blipFill>
        <p:spPr>
          <a:xfrm>
            <a:off x="1100160" y="2781360"/>
            <a:ext cx="5055840" cy="3239640"/>
          </a:xfrm>
          <a:prstGeom prst="rect">
            <a:avLst/>
          </a:prstGeom>
          <a:ln w="0">
            <a:noFill/>
          </a:ln>
        </p:spPr>
      </p:pic>
      <p:sp>
        <p:nvSpPr>
          <p:cNvPr id="355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DD3708F1-FF1A-4E92-90F8-D6AE83DA7047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356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72ad46"/>
                </a:solidFill>
                <a:latin typeface="Arial"/>
                <a:ea typeface="Geneva"/>
              </a:rPr>
              <a:t>In case of Evacuation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Picture 13" descr=""/>
          <p:cNvPicPr/>
          <p:nvPr/>
        </p:nvPicPr>
        <p:blipFill>
          <a:blip r:embed="rId2"/>
          <a:stretch/>
        </p:blipFill>
        <p:spPr>
          <a:xfrm>
            <a:off x="7035840" y="2924280"/>
            <a:ext cx="991800" cy="983880"/>
          </a:xfrm>
          <a:prstGeom prst="rect">
            <a:avLst/>
          </a:prstGeom>
          <a:ln w="0">
            <a:noFill/>
          </a:ln>
        </p:spPr>
      </p:pic>
      <p:sp>
        <p:nvSpPr>
          <p:cNvPr id="358" name="Rectangle 17"/>
          <p:cNvSpPr/>
          <p:nvPr/>
        </p:nvSpPr>
        <p:spPr>
          <a:xfrm>
            <a:off x="0" y="890640"/>
            <a:ext cx="8675280" cy="1736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633240" indent="-175680">
              <a:lnSpc>
                <a:spcPct val="100000"/>
              </a:lnSpc>
              <a:buClr>
                <a:srgbClr val="72ad46"/>
              </a:buClr>
              <a:buFont typeface="Times"/>
              <a:buChar char="•"/>
            </a:pP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Exit the building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following the escape route signs and proceed to the meeting point. Don‘t run on your way out.</a:t>
            </a:r>
            <a:endParaRPr b="0" lang="pt-PT" sz="1800" spc="-1" strike="noStrike">
              <a:latin typeface="Arial"/>
            </a:endParaRPr>
          </a:p>
          <a:p>
            <a:pPr lvl="1" marL="633240" indent="-175680">
              <a:lnSpc>
                <a:spcPct val="100000"/>
              </a:lnSpc>
              <a:buClr>
                <a:srgbClr val="72ad46"/>
              </a:buClr>
              <a:buFont typeface="Times"/>
              <a:buChar char="•"/>
            </a:pP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Follow the instructions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of the fire wardens, the DESY emergency response team and the fire brigade.</a:t>
            </a:r>
            <a:endParaRPr b="0" lang="pt-PT" sz="1800" spc="-1" strike="noStrike">
              <a:latin typeface="Arial"/>
            </a:endParaRPr>
          </a:p>
          <a:p>
            <a:pPr lvl="1" marL="633240" indent="-175680">
              <a:lnSpc>
                <a:spcPct val="100000"/>
              </a:lnSpc>
              <a:buClr>
                <a:srgbClr val="72ad46"/>
              </a:buClr>
              <a:buFont typeface="Times"/>
              <a:buChar char="•"/>
            </a:pPr>
            <a:r>
              <a:rPr b="0" lang="en-GB" sz="1800" spc="-1" strike="noStrike">
                <a:solidFill>
                  <a:srgbClr val="0000cc"/>
                </a:solidFill>
                <a:latin typeface="Arial"/>
                <a:ea typeface="Geneva"/>
              </a:rPr>
              <a:t>Wait to return to the building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Geneva"/>
              </a:rPr>
              <a:t>until authorised by the coordinator at the meeting point.</a:t>
            </a:r>
            <a:endParaRPr b="0" lang="pt-PT" sz="1800" spc="-1" strike="noStrike">
              <a:latin typeface="Arial"/>
            </a:endParaRPr>
          </a:p>
        </p:txBody>
      </p:sp>
      <p:sp>
        <p:nvSpPr>
          <p:cNvPr id="359" name="Rectangle 15"/>
          <p:cNvSpPr/>
          <p:nvPr/>
        </p:nvSpPr>
        <p:spPr>
          <a:xfrm>
            <a:off x="6516720" y="4221000"/>
            <a:ext cx="2120400" cy="82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0000cc"/>
                </a:solidFill>
                <a:latin typeface="Arial"/>
                <a:ea typeface="Geneva"/>
              </a:rPr>
              <a:t>The location of evacuation assembly area is located i</a:t>
            </a:r>
            <a:r>
              <a:rPr b="1" lang="en-GB" sz="1200" spc="-1" strike="noStrike">
                <a:solidFill>
                  <a:srgbClr val="0000cc"/>
                </a:solidFill>
                <a:latin typeface="Arial"/>
                <a:ea typeface="Geneva"/>
              </a:rPr>
              <a:t>n the </a:t>
            </a:r>
            <a:r>
              <a:rPr b="1" lang="en-GB" sz="1200" spc="-1" strike="noStrike">
                <a:solidFill>
                  <a:srgbClr val="ff0000"/>
                </a:solidFill>
                <a:latin typeface="Arial"/>
                <a:ea typeface="Geneva"/>
              </a:rPr>
              <a:t>large parking area in front of the 47c building</a:t>
            </a:r>
            <a:endParaRPr b="0" lang="pt-PT" sz="1200" spc="-1" strike="noStrike">
              <a:latin typeface="Arial"/>
            </a:endParaRPr>
          </a:p>
        </p:txBody>
      </p:sp>
      <p:sp>
        <p:nvSpPr>
          <p:cNvPr id="360" name="Oval 24"/>
          <p:cNvSpPr/>
          <p:nvPr/>
        </p:nvSpPr>
        <p:spPr>
          <a:xfrm>
            <a:off x="3147840" y="3789360"/>
            <a:ext cx="415440" cy="418680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61" name="Straight Arrow Connector 29"/>
          <p:cNvSpPr/>
          <p:nvPr/>
        </p:nvSpPr>
        <p:spPr>
          <a:xfrm flipH="1">
            <a:off x="4131720" y="3908520"/>
            <a:ext cx="3392280" cy="117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62" name="Picture 12" descr=""/>
          <p:cNvPicPr/>
          <p:nvPr/>
        </p:nvPicPr>
        <p:blipFill>
          <a:blip r:embed="rId3"/>
          <a:stretch/>
        </p:blipFill>
        <p:spPr>
          <a:xfrm>
            <a:off x="7308720" y="5013360"/>
            <a:ext cx="536040" cy="53604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2" descr=""/>
          <p:cNvPicPr/>
          <p:nvPr/>
        </p:nvPicPr>
        <p:blipFill>
          <a:blip r:embed="rId4"/>
          <a:stretch/>
        </p:blipFill>
        <p:spPr>
          <a:xfrm>
            <a:off x="3780000" y="5084640"/>
            <a:ext cx="215640" cy="215640"/>
          </a:xfrm>
          <a:prstGeom prst="rect">
            <a:avLst/>
          </a:prstGeom>
          <a:ln w="0">
            <a:noFill/>
          </a:ln>
        </p:spPr>
      </p:pic>
      <p:sp>
        <p:nvSpPr>
          <p:cNvPr id="364" name="Oval 13"/>
          <p:cNvSpPr/>
          <p:nvPr/>
        </p:nvSpPr>
        <p:spPr>
          <a:xfrm>
            <a:off x="3471840" y="2722680"/>
            <a:ext cx="415440" cy="418680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65" name="Straight Arrow Connector 2"/>
          <p:cNvSpPr/>
          <p:nvPr/>
        </p:nvSpPr>
        <p:spPr>
          <a:xfrm flipV="1">
            <a:off x="3627360" y="2931480"/>
            <a:ext cx="52200" cy="97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0070c0"/>
            </a:solidFill>
            <a:prstDash val="sysDash"/>
            <a:round/>
            <a:tailEnd len="med" type="triangle" w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Number Placeholder 4"/>
          <p:cNvSpPr txBox="1"/>
          <p:nvPr/>
        </p:nvSpPr>
        <p:spPr>
          <a:xfrm>
            <a:off x="152280" y="6375240"/>
            <a:ext cx="304560" cy="2282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C1718E6D-9584-4C27-BF3F-7E69C958E943}" type="slidenum">
              <a:rPr b="0" lang="de-DE" sz="900" spc="-1" strike="noStrike">
                <a:solidFill>
                  <a:srgbClr val="ffffff"/>
                </a:solidFill>
                <a:latin typeface="Arial"/>
                <a:ea typeface="Geneva"/>
              </a:rPr>
              <a:t>&lt;number&gt;</a:t>
            </a:fld>
            <a:endParaRPr b="0" lang="pt-PT" sz="900" spc="-1" strike="noStrike">
              <a:latin typeface="Times New Roman"/>
            </a:endParaRPr>
          </a:p>
        </p:txBody>
      </p:sp>
      <p:sp>
        <p:nvSpPr>
          <p:cNvPr id="367" name="Rectangle 2"/>
          <p:cNvSpPr txBox="1"/>
          <p:nvPr/>
        </p:nvSpPr>
        <p:spPr>
          <a:xfrm>
            <a:off x="533520" y="304920"/>
            <a:ext cx="8152920" cy="76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72ad46"/>
                </a:solidFill>
                <a:latin typeface="Arial"/>
                <a:ea typeface="Geneva"/>
              </a:rPr>
              <a:t>Medical Emergency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ctangle 3"/>
          <p:cNvSpPr txBox="1"/>
          <p:nvPr/>
        </p:nvSpPr>
        <p:spPr>
          <a:xfrm>
            <a:off x="395280" y="1052640"/>
            <a:ext cx="7921440" cy="46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11240" indent="-110880">
              <a:lnSpc>
                <a:spcPct val="100000"/>
              </a:lnSpc>
              <a:spcBef>
                <a:spcPts val="380"/>
              </a:spcBef>
              <a:buClr>
                <a:srgbClr val="72ad46"/>
              </a:buClr>
              <a:buFont typeface="Symbol" charset="2"/>
              <a:buChar char="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Geneva"/>
              </a:rPr>
              <a:t>If you are involved in or close to a major incident contact the </a:t>
            </a:r>
            <a:r>
              <a:rPr b="1" lang="en-US" sz="1900" spc="-1" strike="noStrike">
                <a:solidFill>
                  <a:srgbClr val="f00415"/>
                </a:solidFill>
                <a:latin typeface="Arial"/>
                <a:ea typeface="Geneva"/>
              </a:rPr>
              <a:t>DESY emergency team</a:t>
            </a:r>
            <a:r>
              <a:rPr b="0" lang="en-US" sz="1900" spc="-1" strike="noStrike">
                <a:solidFill>
                  <a:srgbClr val="67faff"/>
                </a:solidFill>
                <a:latin typeface="Arial"/>
                <a:ea typeface="Geneva"/>
              </a:rPr>
              <a:t> </a:t>
            </a: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Geneva"/>
              </a:rPr>
              <a:t>immediately (phone number </a:t>
            </a:r>
            <a:r>
              <a:rPr b="1" lang="en-US" sz="1900" spc="-1" strike="noStrike" u="sng">
                <a:solidFill>
                  <a:srgbClr val="f00415"/>
                </a:solidFill>
                <a:uFillTx/>
                <a:latin typeface="Arial"/>
                <a:ea typeface="Geneva"/>
              </a:rPr>
              <a:t>2500</a:t>
            </a: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Geneva"/>
              </a:rPr>
              <a:t>).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pPr marL="111240" indent="-110880">
              <a:lnSpc>
                <a:spcPct val="100000"/>
              </a:lnSpc>
              <a:spcBef>
                <a:spcPts val="380"/>
              </a:spcBef>
              <a:tabLst>
                <a:tab algn="l" pos="0"/>
              </a:tabLst>
            </a:pP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pPr lvl="1" marL="111240" indent="-110880">
              <a:lnSpc>
                <a:spcPct val="100000"/>
              </a:lnSpc>
              <a:spcBef>
                <a:spcPts val="380"/>
              </a:spcBef>
              <a:buClr>
                <a:srgbClr val="72ad46"/>
              </a:buClr>
              <a:buFont typeface="Times"/>
              <a:buChar char="•"/>
              <a:tabLst>
                <a:tab algn="l" pos="0"/>
              </a:tabLst>
            </a:pPr>
            <a:r>
              <a:rPr b="0" lang="de-DE" sz="1900" spc="-1" strike="noStrike">
                <a:solidFill>
                  <a:srgbClr val="0000cc"/>
                </a:solidFill>
                <a:latin typeface="Arial"/>
                <a:ea typeface="Geneva"/>
              </a:rPr>
              <a:t>Several first aid kits </a:t>
            </a:r>
            <a:r>
              <a:rPr b="0" lang="de-DE" sz="1900" spc="-1" strike="noStrike">
                <a:solidFill>
                  <a:srgbClr val="000000"/>
                </a:solidFill>
                <a:latin typeface="Arial"/>
                <a:ea typeface="Geneva"/>
              </a:rPr>
              <a:t>are available on each floor. Please inform a staff member if you used it so we can restock it.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pPr lvl="1" marL="111240" indent="-110880">
              <a:lnSpc>
                <a:spcPct val="100000"/>
              </a:lnSpc>
              <a:spcBef>
                <a:spcPts val="380"/>
              </a:spcBef>
              <a:buClr>
                <a:srgbClr val="72ad46"/>
              </a:buClr>
              <a:buFont typeface="Times"/>
              <a:buChar char="•"/>
              <a:tabLst>
                <a:tab algn="l" pos="0"/>
              </a:tabLst>
            </a:pPr>
            <a:r>
              <a:rPr b="0" lang="de-DE" sz="1900" spc="-1" strike="noStrike">
                <a:solidFill>
                  <a:srgbClr val="0000cc"/>
                </a:solidFill>
                <a:latin typeface="Arial"/>
                <a:ea typeface="Geneva"/>
              </a:rPr>
              <a:t>First aid helpers</a:t>
            </a:r>
            <a:r>
              <a:rPr b="0" lang="de-DE" sz="1900" spc="-1" strike="noStrike">
                <a:solidFill>
                  <a:srgbClr val="000000"/>
                </a:solidFill>
                <a:latin typeface="Arial"/>
                <a:ea typeface="Geneva"/>
              </a:rPr>
              <a:t> are identified on the door of each floor.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1900" spc="-1" strike="noStrike">
              <a:solidFill>
                <a:srgbClr val="000000"/>
              </a:solidFill>
              <a:latin typeface="Arial"/>
            </a:endParaRPr>
          </a:p>
          <a:p>
            <a:pPr lvl="1" marL="111240" indent="-110880">
              <a:lnSpc>
                <a:spcPct val="100000"/>
              </a:lnSpc>
              <a:spcBef>
                <a:spcPts val="380"/>
              </a:spcBef>
              <a:buClr>
                <a:srgbClr val="72ad46"/>
              </a:buClr>
              <a:buFont typeface="Times"/>
              <a:buChar char="•"/>
              <a:tabLst>
                <a:tab algn="l" pos="0"/>
              </a:tabLst>
            </a:pPr>
            <a:r>
              <a:rPr b="0" lang="de-DE" sz="1900" spc="-1" strike="noStrike">
                <a:solidFill>
                  <a:srgbClr val="0000cc"/>
                </a:solidFill>
                <a:latin typeface="Arial"/>
                <a:ea typeface="Geneva"/>
              </a:rPr>
              <a:t>Report any accident </a:t>
            </a:r>
            <a:r>
              <a:rPr b="0" lang="de-DE" sz="1900" spc="-1" strike="noStrike">
                <a:solidFill>
                  <a:srgbClr val="000000"/>
                </a:solidFill>
                <a:latin typeface="Arial"/>
                <a:ea typeface="Geneva"/>
              </a:rPr>
              <a:t>in the 48e building to Stephane Boivin so we can keep a record.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ctangle 12"/>
          <p:cNvSpPr/>
          <p:nvPr/>
        </p:nvSpPr>
        <p:spPr>
          <a:xfrm>
            <a:off x="979560" y="3700440"/>
            <a:ext cx="64116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0" name="Picture 6" descr=""/>
          <p:cNvPicPr/>
          <p:nvPr/>
        </p:nvPicPr>
        <p:blipFill>
          <a:blip r:embed="rId1"/>
          <a:stretch/>
        </p:blipFill>
        <p:spPr>
          <a:xfrm>
            <a:off x="7885080" y="1916280"/>
            <a:ext cx="736200" cy="79164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4" descr=""/>
          <p:cNvPicPr/>
          <p:nvPr/>
        </p:nvPicPr>
        <p:blipFill>
          <a:blip r:embed="rId2"/>
          <a:srcRect l="0" t="0" r="0" b="5606"/>
          <a:stretch/>
        </p:blipFill>
        <p:spPr>
          <a:xfrm>
            <a:off x="1908000" y="3470400"/>
            <a:ext cx="2087280" cy="14713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"/>
          <p:cNvPicPr/>
          <p:nvPr/>
        </p:nvPicPr>
        <p:blipFill>
          <a:blip r:embed="rId3"/>
          <a:srcRect l="0" t="0" r="0" b="4601"/>
          <a:stretch/>
        </p:blipFill>
        <p:spPr>
          <a:xfrm>
            <a:off x="4788000" y="3459240"/>
            <a:ext cx="2015640" cy="1482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ebebeb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ebebeb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ebebeb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ebebeb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8866</TotalTime>
  <Application>LibreOffice/7.1.2.2$Linux_X86_64 LibreOffice_project/10$Build-2</Application>
  <AppVersion>15.0000</AppVersion>
  <Words>1496</Words>
  <Paragraphs>264</Paragraphs>
  <Company>s 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2010-12-02T14:09:47Z</dcterms:created>
  <dc:creator>Stephane Boivin</dc:creator>
  <dc:description/>
  <cp:keywords>Safety Safety training 48e building</cp:keywords>
  <dc:language>pt-PT</dc:language>
  <cp:lastModifiedBy>Stephane Boivin</cp:lastModifiedBy>
  <dcterms:modified xsi:type="dcterms:W3CDTF">2015-04-29T14:04:20Z</dcterms:modified>
  <cp:revision>746</cp:revision>
  <dc:subject/>
  <dc:title>PowerPoint Presentation  -  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20</vt:i4>
  </property>
  <property fmtid="{D5CDD505-2E9C-101B-9397-08002B2CF9AE}" pid="3" name="PresentationFormat">
    <vt:lpwstr>On-screen Show (4:3)</vt:lpwstr>
  </property>
  <property fmtid="{D5CDD505-2E9C-101B-9397-08002B2CF9AE}" pid="4" name="Slides">
    <vt:i4>23</vt:i4>
  </property>
</Properties>
</file>