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06" r:id="rId2"/>
  </p:sldIdLst>
  <p:sldSz cx="6858000" cy="9144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C5CD"/>
    <a:srgbClr val="C1D8DD"/>
    <a:srgbClr val="003550"/>
    <a:srgbClr val="FF9900"/>
    <a:srgbClr val="D8D7D6"/>
    <a:srgbClr val="E26A10"/>
    <a:srgbClr val="EE7012"/>
    <a:srgbClr val="F6F9FC"/>
    <a:srgbClr val="F2F2F2"/>
    <a:srgbClr val="E0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8" autoAdjust="0"/>
    <p:restoredTop sz="94660"/>
  </p:normalViewPr>
  <p:slideViewPr>
    <p:cSldViewPr>
      <p:cViewPr varScale="1">
        <p:scale>
          <a:sx n="84" d="100"/>
          <a:sy n="84" d="100"/>
        </p:scale>
        <p:origin x="3016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5930B3-703B-4D2E-B5A1-B3F26A07F3F1}" type="datetimeFigureOut">
              <a:rPr lang="es-ES_tradnl"/>
              <a:pPr>
                <a:defRPr/>
              </a:pPr>
              <a:t>2/8/23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pPr lvl="0"/>
            <a:endParaRPr lang="es-ES_tradnl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_tradnl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B0267FA-B5BA-4637-AD20-B9AC32151164}" type="slidenum">
              <a:rPr lang="es-ES_tradnl" altLang="es-ES_tradnl"/>
              <a:pPr>
                <a:defRPr/>
              </a:pPr>
              <a:t>‹#›</a:t>
            </a:fld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3798256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ES_tradnl"/>
          </a:p>
        </p:txBody>
      </p:sp>
      <p:sp>
        <p:nvSpPr>
          <p:cNvPr id="41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14B048C-1E4E-4B67-A84D-8CC4F64AE45C}" type="slidenum">
              <a:rPr lang="es-ES_tradnl" altLang="es-ES_tradnl" smtClean="0"/>
              <a:pPr/>
              <a:t>1</a:t>
            </a:fld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17713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1053A-A7C6-40FA-BD18-48C77DE606F6}" type="datetimeFigureOut">
              <a:rPr lang="en-US"/>
              <a:pPr>
                <a:defRPr/>
              </a:pPr>
              <a:t>8/2/23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32E1A-43F6-485E-91D3-D4A303D97E75}" type="slidenum">
              <a:rPr lang="en-US" altLang="es-ES_tradnl"/>
              <a:pPr>
                <a:defRPr/>
              </a:pPr>
              <a:t>‹#›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273980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ECB9F-D10E-416B-8826-C668997C7178}" type="datetimeFigureOut">
              <a:rPr lang="en-US"/>
              <a:pPr>
                <a:defRPr/>
              </a:pPr>
              <a:t>8/2/23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D330B-8FDB-4A55-9F1B-19E215CB6ABB}" type="slidenum">
              <a:rPr lang="en-US" altLang="es-ES_tradnl"/>
              <a:pPr>
                <a:defRPr/>
              </a:pPr>
              <a:t>‹#›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4183704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BC229-0282-4C1B-A1D2-52E72567623C}" type="datetimeFigureOut">
              <a:rPr lang="en-US"/>
              <a:pPr>
                <a:defRPr/>
              </a:pPr>
              <a:t>8/2/23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1F43D-D4D1-44C8-BC17-D286493F6E09}" type="slidenum">
              <a:rPr lang="en-US" altLang="es-ES_tradnl"/>
              <a:pPr>
                <a:defRPr/>
              </a:pPr>
              <a:t>‹#›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279959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92FCD-F36B-43A1-8A25-F32C9B574794}" type="datetimeFigureOut">
              <a:rPr lang="en-US"/>
              <a:pPr>
                <a:defRPr/>
              </a:pPr>
              <a:t>8/2/23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F2D3F-64A9-4774-A905-450DF0DB6289}" type="slidenum">
              <a:rPr lang="en-US" altLang="es-ES_tradnl"/>
              <a:pPr>
                <a:defRPr/>
              </a:pPr>
              <a:t>‹#›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182168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C27B8-9901-4FC4-A0C4-D3C2B21BB8CB}" type="datetimeFigureOut">
              <a:rPr lang="en-US"/>
              <a:pPr>
                <a:defRPr/>
              </a:pPr>
              <a:t>8/2/23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5B264-3469-46D6-8BC7-86AFE45D05F1}" type="slidenum">
              <a:rPr lang="en-US" altLang="es-ES_tradnl"/>
              <a:pPr>
                <a:defRPr/>
              </a:pPr>
              <a:t>‹#›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208051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69D41-E1C9-4218-BA97-F1A4B0727F1C}" type="datetimeFigureOut">
              <a:rPr lang="en-US"/>
              <a:pPr>
                <a:defRPr/>
              </a:pPr>
              <a:t>8/2/23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36064-7B75-47EF-BEAD-5D8DE072180B}" type="slidenum">
              <a:rPr lang="en-US" altLang="es-ES_tradnl"/>
              <a:pPr>
                <a:defRPr/>
              </a:pPr>
              <a:t>‹#›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282818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46B0C-82CC-4807-A72C-33C50324C2E3}" type="datetimeFigureOut">
              <a:rPr lang="en-US"/>
              <a:pPr>
                <a:defRPr/>
              </a:pPr>
              <a:t>8/2/23</a:t>
            </a:fld>
            <a:endParaRPr lang="en-U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EC68D-A1D9-46F9-A914-11A582BF993D}" type="slidenum">
              <a:rPr lang="en-US" altLang="es-ES_tradnl"/>
              <a:pPr>
                <a:defRPr/>
              </a:pPr>
              <a:t>‹#›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925418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1935C-28AE-49FC-95D0-A1E0511FCF79}" type="datetimeFigureOut">
              <a:rPr lang="en-US"/>
              <a:pPr>
                <a:defRPr/>
              </a:pPr>
              <a:t>8/2/23</a:t>
            </a:fld>
            <a:endParaRPr lang="en-U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69F6B-0472-4241-A61B-711A0814A233}" type="slidenum">
              <a:rPr lang="en-US" altLang="es-ES_tradnl"/>
              <a:pPr>
                <a:defRPr/>
              </a:pPr>
              <a:t>‹#›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10238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C07B2-239F-4DAE-A369-1FB089213411}" type="datetimeFigureOut">
              <a:rPr lang="en-US"/>
              <a:pPr>
                <a:defRPr/>
              </a:pPr>
              <a:t>8/2/23</a:t>
            </a:fld>
            <a:endParaRPr lang="en-U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DEFED-4FF7-4005-B2D9-5BE60A099F3E}" type="slidenum">
              <a:rPr lang="en-US" altLang="es-ES_tradnl"/>
              <a:pPr>
                <a:defRPr/>
              </a:pPr>
              <a:t>‹#›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3692264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49F4F-246D-4A43-AF7C-69057D4310E0}" type="datetimeFigureOut">
              <a:rPr lang="en-US"/>
              <a:pPr>
                <a:defRPr/>
              </a:pPr>
              <a:t>8/2/23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671E3-F740-4BCA-AB52-004318D44500}" type="slidenum">
              <a:rPr lang="en-US" altLang="es-ES_tradnl"/>
              <a:pPr>
                <a:defRPr/>
              </a:pPr>
              <a:t>‹#›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807202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8608-4773-4C40-AAD0-E33E032983C2}" type="datetimeFigureOut">
              <a:rPr lang="en-US"/>
              <a:pPr>
                <a:defRPr/>
              </a:pPr>
              <a:t>8/2/23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675F2-37F6-4D76-A4A3-2C62B5F8C556}" type="slidenum">
              <a:rPr lang="en-US" altLang="es-ES_tradnl"/>
              <a:pPr>
                <a:defRPr/>
              </a:pPr>
              <a:t>‹#›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274597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_tradnl"/>
              <a:t>Haga clic para modificar el estilo de título del patrón</a:t>
            </a:r>
            <a:endParaRPr lang="en-US" altLang="es-ES_tradnl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_tradnl"/>
              <a:t>Haga clic para modificar el estilo de texto del patrón</a:t>
            </a:r>
          </a:p>
          <a:p>
            <a:pPr lvl="1"/>
            <a:r>
              <a:rPr lang="es-ES" altLang="es-ES_tradnl"/>
              <a:t>Segundo nivel</a:t>
            </a:r>
          </a:p>
          <a:p>
            <a:pPr lvl="2"/>
            <a:r>
              <a:rPr lang="es-ES" altLang="es-ES_tradnl"/>
              <a:t>Tercer nivel</a:t>
            </a:r>
          </a:p>
          <a:p>
            <a:pPr lvl="3"/>
            <a:r>
              <a:rPr lang="es-ES" altLang="es-ES_tradnl"/>
              <a:t>Cuarto nivel</a:t>
            </a:r>
          </a:p>
          <a:p>
            <a:pPr lvl="4"/>
            <a:r>
              <a:rPr lang="es-ES" altLang="es-ES_tradnl"/>
              <a:t>Quinto nivel</a:t>
            </a:r>
            <a:endParaRPr lang="en-US" alt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D758BF-5EAD-4B68-B598-7E6E597A2BC1}" type="datetimeFigureOut">
              <a:rPr lang="en-US"/>
              <a:pPr>
                <a:defRPr/>
              </a:pPr>
              <a:t>8/2/23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83F72D4-876A-4AC6-8BCF-5E4309959CC8}" type="slidenum">
              <a:rPr lang="en-US" altLang="es-ES_tradnl"/>
              <a:pPr>
                <a:defRPr/>
              </a:pPr>
              <a:t>‹#›</a:t>
            </a:fld>
            <a:endParaRPr lang="en-US" alt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9E67E018-DB2B-CD41-D9D5-E9B9F846C111}"/>
              </a:ext>
            </a:extLst>
          </p:cNvPr>
          <p:cNvSpPr/>
          <p:nvPr/>
        </p:nvSpPr>
        <p:spPr>
          <a:xfrm>
            <a:off x="0" y="0"/>
            <a:ext cx="6858000" cy="1043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9F9E371-F448-3C21-0FBC-825E094D299F}"/>
              </a:ext>
            </a:extLst>
          </p:cNvPr>
          <p:cNvSpPr txBox="1"/>
          <p:nvPr/>
        </p:nvSpPr>
        <p:spPr>
          <a:xfrm>
            <a:off x="326313" y="110312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u="sng" spc="-3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Useful</a:t>
            </a:r>
            <a:r>
              <a:rPr lang="es-ES" sz="1800" b="1" u="sng" spc="-70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s-ES" sz="1800" b="1" u="sng" spc="-1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information</a:t>
            </a:r>
            <a:endParaRPr lang="en-GB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C6D92AA-2C5F-F7A8-0368-B6EA7148926E}"/>
              </a:ext>
            </a:extLst>
          </p:cNvPr>
          <p:cNvSpPr txBox="1"/>
          <p:nvPr/>
        </p:nvSpPr>
        <p:spPr>
          <a:xfrm>
            <a:off x="93490" y="3247666"/>
            <a:ext cx="6768752" cy="238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"/>
              </a:spcBef>
            </a:pPr>
            <a:r>
              <a:rPr lang="en-US" sz="1850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 </a:t>
            </a:r>
            <a:endParaRPr lang="en-GB" sz="1100" dirty="0">
              <a:effectLst/>
              <a:latin typeface="Calibri Light" panose="020F0302020204030204" pitchFamily="34" charset="0"/>
              <a:ea typeface="Calibri Light" panose="020F0302020204030204" pitchFamily="34" charset="0"/>
            </a:endParaRPr>
          </a:p>
          <a:p>
            <a:pPr marL="117475"/>
            <a:r>
              <a:rPr lang="en-US" sz="1350" b="1" u="sng" kern="0" spc="-10" dirty="0">
                <a:effectLst/>
                <a:uFill>
                  <a:solidFill>
                    <a:srgbClr val="000000"/>
                  </a:solidFill>
                </a:uFill>
                <a:latin typeface="Calibri Light" panose="020F0302020204030204" pitchFamily="34" charset="0"/>
                <a:ea typeface="Calibri Light" panose="020F0302020204030204" pitchFamily="34" charset="0"/>
              </a:rPr>
              <a:t>Transportation:</a:t>
            </a:r>
            <a:endParaRPr lang="en-GB" sz="1350" b="1" u="sng" kern="0" dirty="0">
              <a:effectLst/>
              <a:uFill>
                <a:solidFill>
                  <a:srgbClr val="000000"/>
                </a:solidFill>
              </a:uFill>
              <a:latin typeface="Calibri Light" panose="020F0302020204030204" pitchFamily="34" charset="0"/>
              <a:ea typeface="Calibri Light" panose="020F0302020204030204" pitchFamily="34" charset="0"/>
            </a:endParaRPr>
          </a:p>
          <a:p>
            <a:pPr marL="171450" marR="273685" lvl="0" indent="-171450" algn="l">
              <a:lnSpc>
                <a:spcPct val="115000"/>
              </a:lnSpc>
              <a:spcBef>
                <a:spcPts val="890"/>
              </a:spcBef>
              <a:spcAft>
                <a:spcPts val="0"/>
              </a:spcAft>
              <a:buSzPts val="1150"/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sz="1150" u="sng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From</a:t>
            </a:r>
            <a:r>
              <a:rPr lang="en-US" sz="1150" u="sng" spc="115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US" sz="1150" u="sng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the</a:t>
            </a:r>
            <a:r>
              <a:rPr lang="en-US" sz="1150" u="sng" spc="115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US" sz="1150" u="sng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airport</a:t>
            </a:r>
            <a:r>
              <a:rPr lang="en-US" sz="1150" u="sng" spc="115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US" sz="1150" u="sng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to</a:t>
            </a:r>
            <a:r>
              <a:rPr lang="en-US" sz="1150" u="sng" spc="115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US" sz="1150" u="sng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CIC</a:t>
            </a:r>
            <a:r>
              <a:rPr lang="en-US" sz="1150" u="sng" spc="115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US" sz="1150" u="sng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bioGUNE</a:t>
            </a:r>
            <a:r>
              <a:rPr lang="en-US" sz="1150" u="sng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:</a:t>
            </a:r>
            <a:r>
              <a:rPr lang="en-US" sz="1150" spc="115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Taxi – distance 5km, duration 10min, costs</a:t>
            </a:r>
            <a:r>
              <a:rPr lang="en-US" sz="1200" spc="-35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~15</a:t>
            </a:r>
            <a:r>
              <a:rPr lang="en-US" sz="1200" spc="-40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–</a:t>
            </a:r>
            <a:r>
              <a:rPr lang="en-US" sz="1200" spc="-40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20</a:t>
            </a:r>
            <a:r>
              <a:rPr lang="en-US" sz="1200" spc="-40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EUR.</a:t>
            </a:r>
            <a:r>
              <a:rPr lang="en-US" sz="1200" spc="-40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Taxis</a:t>
            </a:r>
            <a:r>
              <a:rPr lang="en-US" sz="1200" spc="-40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are</a:t>
            </a:r>
            <a:r>
              <a:rPr lang="en-US" sz="1200" spc="-40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readily</a:t>
            </a:r>
            <a:r>
              <a:rPr lang="en-US" sz="1200" spc="-40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available</a:t>
            </a:r>
            <a:r>
              <a:rPr lang="en-US" sz="1200" spc="-40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outside</a:t>
            </a:r>
            <a:r>
              <a:rPr lang="en-US" sz="1200" spc="-40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the</a:t>
            </a:r>
            <a:r>
              <a:rPr lang="en-US" sz="1200" spc="-40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arrivals</a:t>
            </a:r>
            <a:r>
              <a:rPr lang="en-US" sz="1200" spc="-40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area</a:t>
            </a:r>
            <a:r>
              <a:rPr lang="en-US" sz="1200" spc="-40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of</a:t>
            </a:r>
            <a:r>
              <a:rPr lang="en-US" sz="1200" spc="-45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the</a:t>
            </a:r>
            <a:r>
              <a:rPr lang="en-US" sz="1200" spc="-40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Bilbao</a:t>
            </a:r>
            <a:r>
              <a:rPr lang="en-US" sz="1200" spc="-40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airport.</a:t>
            </a:r>
            <a:endParaRPr lang="en-GB" sz="1100" dirty="0">
              <a:effectLst/>
              <a:latin typeface="Calibri Light" panose="020F0302020204030204" pitchFamily="34" charset="0"/>
              <a:ea typeface="Calibri Light" panose="020F0302020204030204" pitchFamily="34" charset="0"/>
            </a:endParaRPr>
          </a:p>
          <a:p>
            <a:pPr>
              <a:spcBef>
                <a:spcPts val="5"/>
              </a:spcBef>
            </a:pPr>
            <a:r>
              <a:rPr lang="en-US" sz="1150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 </a:t>
            </a:r>
            <a:endParaRPr lang="en-GB" sz="1100" dirty="0">
              <a:effectLst/>
              <a:latin typeface="Calibri Light" panose="020F0302020204030204" pitchFamily="34" charset="0"/>
              <a:ea typeface="Calibri Light" panose="020F0302020204030204" pitchFamily="34" charset="0"/>
            </a:endParaRPr>
          </a:p>
          <a:p>
            <a:pPr marL="171450" lvl="0" indent="-171450" algn="just">
              <a:buSzPts val="1150"/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sz="1150" u="sng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From</a:t>
            </a:r>
            <a:r>
              <a:rPr lang="en-US" sz="1150" u="sng" spc="-25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US" sz="1150" u="sng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the</a:t>
            </a:r>
            <a:r>
              <a:rPr lang="en-US" sz="1150" u="sng" spc="-20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US" sz="1150" u="sng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airport</a:t>
            </a:r>
            <a:r>
              <a:rPr lang="en-US" sz="1150" u="sng" spc="-25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US" sz="1150" u="sng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to</a:t>
            </a:r>
            <a:r>
              <a:rPr lang="en-US" sz="1150" u="sng" spc="-20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US" sz="1150" u="sng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the</a:t>
            </a:r>
            <a:r>
              <a:rPr lang="en-US" sz="1150" u="sng" spc="-20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US" sz="1150" u="sng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city</a:t>
            </a:r>
            <a:r>
              <a:rPr lang="en-US" sz="1150" u="sng" spc="-25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US" sz="1150" u="sng" spc="-1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centre</a:t>
            </a:r>
            <a:r>
              <a:rPr lang="en-US" sz="1150" u="sng" spc="-10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:</a:t>
            </a:r>
            <a:endParaRPr lang="en-GB" sz="1100" dirty="0">
              <a:effectLst/>
              <a:latin typeface="Calibri Light" panose="020F0302020204030204" pitchFamily="34" charset="0"/>
              <a:ea typeface="Calibri Light" panose="020F0302020204030204" pitchFamily="34" charset="0"/>
            </a:endParaRPr>
          </a:p>
          <a:p>
            <a:pPr marL="742950" marR="273685" lvl="1" indent="-285750" algn="l">
              <a:lnSpc>
                <a:spcPct val="115000"/>
              </a:lnSpc>
              <a:spcBef>
                <a:spcPts val="870"/>
              </a:spcBef>
              <a:spcAft>
                <a:spcPts val="0"/>
              </a:spcAft>
              <a:buSzPts val="1200"/>
              <a:buFont typeface="Calibri" panose="020F0502020204030204" pitchFamily="34" charset="0"/>
              <a:buChar char="-"/>
              <a:tabLst>
                <a:tab pos="297815" algn="l"/>
                <a:tab pos="298450" algn="l"/>
              </a:tabLst>
            </a:pPr>
            <a:r>
              <a:rPr lang="en-US" sz="115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BUS</a:t>
            </a:r>
            <a:r>
              <a:rPr lang="en-US" sz="1150" spc="-35" dirty="0"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-</a:t>
            </a:r>
            <a:r>
              <a:rPr lang="en-US" sz="1200" spc="-45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line</a:t>
            </a:r>
            <a:r>
              <a:rPr lang="en-US" sz="1200" spc="-45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A3247</a:t>
            </a:r>
            <a:r>
              <a:rPr lang="en-US" sz="1200" spc="-45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(30min),</a:t>
            </a:r>
            <a:r>
              <a:rPr lang="en-US" sz="1200" spc="-45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direct</a:t>
            </a:r>
            <a:r>
              <a:rPr lang="en-US" sz="1200" spc="-45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bus</a:t>
            </a:r>
            <a:r>
              <a:rPr lang="en-US" sz="1200" spc="-45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to </a:t>
            </a:r>
            <a:r>
              <a:rPr lang="en-US" sz="12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Termibus</a:t>
            </a:r>
            <a:r>
              <a:rPr lang="en-US" sz="1200" spc="-45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(main</a:t>
            </a:r>
            <a:r>
              <a:rPr lang="en-US" sz="1200" spc="-45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bus</a:t>
            </a:r>
            <a:r>
              <a:rPr lang="en-US" sz="1200" spc="-45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station)</a:t>
            </a:r>
            <a:r>
              <a:rPr lang="en-US" sz="1200" spc="-45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or</a:t>
            </a:r>
            <a:r>
              <a:rPr lang="en-US" sz="1200" spc="-45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can be</a:t>
            </a:r>
            <a:r>
              <a:rPr lang="en-US" sz="1200" spc="-35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taken</a:t>
            </a:r>
            <a:r>
              <a:rPr lang="en-US" sz="1200" spc="-35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to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stops</a:t>
            </a:r>
            <a:r>
              <a:rPr lang="en-US" sz="1200" spc="-4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Gran</a:t>
            </a:r>
            <a:r>
              <a:rPr lang="en-US" sz="1200" spc="-35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Vía</a:t>
            </a:r>
            <a:r>
              <a:rPr lang="en-US" sz="1200" spc="-35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79,</a:t>
            </a:r>
            <a:r>
              <a:rPr lang="en-US" sz="1200" spc="-35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Plaza</a:t>
            </a:r>
            <a:r>
              <a:rPr lang="en-US" sz="1200" spc="-35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Moyua</a:t>
            </a:r>
            <a:r>
              <a:rPr lang="en-US" sz="1200" spc="-35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Osaguna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/Hacienda</a:t>
            </a:r>
            <a:r>
              <a:rPr lang="en-US" sz="1200" spc="-45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and</a:t>
            </a:r>
            <a:r>
              <a:rPr lang="en-US" sz="1200" spc="-35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Alameda</a:t>
            </a:r>
            <a:r>
              <a:rPr lang="en-US" sz="1200" spc="-35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Recalde</a:t>
            </a:r>
            <a:r>
              <a:rPr lang="en-US" sz="1200" spc="-35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11.</a:t>
            </a:r>
            <a:endParaRPr lang="en-GB" sz="1100" dirty="0"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5"/>
              </a:spcBef>
            </a:pPr>
            <a:r>
              <a:rPr lang="en-US" sz="1150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 </a:t>
            </a:r>
            <a:endParaRPr lang="en-GB" sz="1100" dirty="0">
              <a:effectLst/>
              <a:latin typeface="Calibri Light" panose="020F0302020204030204" pitchFamily="34" charset="0"/>
              <a:ea typeface="Calibri Light" panose="020F0302020204030204" pitchFamily="34" charset="0"/>
            </a:endParaRPr>
          </a:p>
          <a:p>
            <a:pPr marL="742950" lvl="1" indent="-285750" algn="just">
              <a:buSzPts val="1200"/>
              <a:buFont typeface="Calibri" panose="020F0502020204030204" pitchFamily="34" charset="0"/>
              <a:buChar char="-"/>
              <a:tabLst>
                <a:tab pos="298450" algn="l"/>
              </a:tabLst>
            </a:pPr>
            <a:r>
              <a:rPr lang="en-US" sz="115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TAXI</a:t>
            </a:r>
            <a:r>
              <a:rPr lang="en-US" sz="1150" spc="15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–</a:t>
            </a:r>
            <a:r>
              <a:rPr lang="en-US" sz="1200" spc="5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duration</a:t>
            </a:r>
            <a:r>
              <a:rPr lang="en-US" sz="1200" spc="1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~</a:t>
            </a:r>
            <a:r>
              <a:rPr lang="en-US" sz="1200" spc="5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15min,</a:t>
            </a:r>
            <a:r>
              <a:rPr lang="en-US" sz="1200" spc="5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costs</a:t>
            </a:r>
            <a:r>
              <a:rPr lang="en-US" sz="1200" spc="1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25 –</a:t>
            </a:r>
            <a:r>
              <a:rPr lang="en-US" sz="1200" spc="5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30</a:t>
            </a:r>
            <a:r>
              <a:rPr lang="en-US" sz="1200" spc="5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EUR</a:t>
            </a:r>
            <a:r>
              <a:rPr lang="en-US" sz="1200" spc="5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spc="-1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approx.</a:t>
            </a:r>
            <a:endParaRPr lang="en-GB" dirty="0"/>
          </a:p>
        </p:txBody>
      </p:sp>
      <p:pic>
        <p:nvPicPr>
          <p:cNvPr id="22" name="Imagen 21" descr="Una señal de tránsito en un parque&#10;&#10;Descripción generada automáticamente con confianza baja">
            <a:extLst>
              <a:ext uri="{FF2B5EF4-FFF2-40B4-BE49-F238E27FC236}">
                <a16:creationId xmlns:a16="http://schemas.microsoft.com/office/drawing/2014/main" id="{225B5DEB-6DB9-A7E1-09FA-7DEEEB1E7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595" y="5954190"/>
            <a:ext cx="2828717" cy="2215705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25DFF8D8-6A8C-2131-D465-15E39D7D4E97}"/>
              </a:ext>
            </a:extLst>
          </p:cNvPr>
          <p:cNvSpPr txBox="1"/>
          <p:nvPr/>
        </p:nvSpPr>
        <p:spPr>
          <a:xfrm>
            <a:off x="69961" y="5740587"/>
            <a:ext cx="7273988" cy="2863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 algn="just">
              <a:buSzPts val="1150"/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sz="1150" u="sng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From</a:t>
            </a:r>
            <a:r>
              <a:rPr lang="en-US" sz="1150" u="sng" spc="-25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US" sz="1150" u="sng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the</a:t>
            </a:r>
            <a:r>
              <a:rPr lang="en-US" sz="1150" u="sng" spc="-20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US" sz="1150" u="sng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city</a:t>
            </a:r>
            <a:r>
              <a:rPr lang="en-US" sz="1150" u="sng" spc="-20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US" sz="1150" u="sng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centre</a:t>
            </a:r>
            <a:r>
              <a:rPr lang="en-US" sz="1150" u="sng" spc="-25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US" sz="1150" u="sng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to</a:t>
            </a:r>
            <a:r>
              <a:rPr lang="en-US" sz="1150" u="sng" spc="-20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US" sz="1150" u="sng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CIC</a:t>
            </a:r>
            <a:r>
              <a:rPr lang="en-US" sz="1150" u="sng" spc="-20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US" sz="1150" u="sng" spc="-1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bioGUNE</a:t>
            </a:r>
            <a:r>
              <a:rPr lang="en-US" sz="1150" u="sng" spc="-10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:</a:t>
            </a:r>
          </a:p>
          <a:p>
            <a:pPr marL="171450" lvl="0" indent="-171450" algn="just">
              <a:buSzPts val="1150"/>
              <a:buFont typeface="Arial" panose="020B0604020202020204" pitchFamily="34" charset="0"/>
              <a:buChar char="•"/>
              <a:tabLst>
                <a:tab pos="298450" algn="l"/>
              </a:tabLst>
            </a:pPr>
            <a:endParaRPr lang="en-GB" sz="1100" dirty="0">
              <a:effectLst/>
              <a:latin typeface="Calibri Light" panose="020F0302020204030204" pitchFamily="34" charset="0"/>
              <a:ea typeface="Calibri Light" panose="020F0302020204030204" pitchFamily="34" charset="0"/>
            </a:endParaRPr>
          </a:p>
          <a:p>
            <a:pPr marL="742950" marR="3813175" lvl="1" indent="-285750" algn="just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SzPts val="1200"/>
              <a:buFont typeface="Calibri" panose="020F0502020204030204" pitchFamily="34" charset="0"/>
              <a:buChar char="-"/>
              <a:tabLst>
                <a:tab pos="298450" algn="l"/>
              </a:tabLst>
            </a:pPr>
            <a:r>
              <a:rPr lang="en-US" sz="115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BUS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(~1.5 EUR per journey, tickets can be bought from driver): </a:t>
            </a:r>
            <a:r>
              <a:rPr lang="en-US" sz="115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line A3250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(30min) from </a:t>
            </a:r>
            <a:r>
              <a:rPr lang="en-US" sz="12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Moyua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Plaza (</a:t>
            </a:r>
            <a:r>
              <a:rPr lang="en-US" sz="12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Nekazaritza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Eskola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/</a:t>
            </a:r>
            <a:r>
              <a:rPr lang="en-US" sz="12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escuela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Agraria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stop 3912). Get off at stop </a:t>
            </a:r>
            <a:r>
              <a:rPr lang="en-US" sz="12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Abeletxea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/</a:t>
            </a:r>
            <a:r>
              <a:rPr lang="en-US" sz="12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granja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(926)</a:t>
            </a:r>
            <a:r>
              <a:rPr lang="en-US" sz="1200" spc="-4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in</a:t>
            </a:r>
            <a:r>
              <a:rPr lang="en-US" sz="1200" spc="-4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front</a:t>
            </a:r>
            <a:r>
              <a:rPr lang="en-US" sz="1200" spc="-4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of</a:t>
            </a:r>
            <a:r>
              <a:rPr lang="en-US" sz="1200" spc="-4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the</a:t>
            </a:r>
            <a:r>
              <a:rPr lang="en-US" sz="1200" spc="-4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institute</a:t>
            </a:r>
            <a:r>
              <a:rPr lang="en-US" sz="1200" spc="-45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and take the stairs down to building </a:t>
            </a:r>
            <a:r>
              <a:rPr lang="en-US" sz="1200" spc="-2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800.</a:t>
            </a:r>
            <a:endParaRPr lang="en-GB" sz="1100" dirty="0"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20"/>
              </a:spcBef>
            </a:pPr>
            <a:r>
              <a:rPr lang="en-US" sz="1350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 </a:t>
            </a:r>
          </a:p>
          <a:p>
            <a:pPr>
              <a:spcBef>
                <a:spcPts val="20"/>
              </a:spcBef>
            </a:pPr>
            <a:endParaRPr lang="en-GB" sz="1100" dirty="0">
              <a:effectLst/>
              <a:latin typeface="Calibri Light" panose="020F0302020204030204" pitchFamily="34" charset="0"/>
              <a:ea typeface="Calibri Light" panose="020F0302020204030204" pitchFamily="34" charset="0"/>
            </a:endParaRPr>
          </a:p>
          <a:p>
            <a:pPr>
              <a:spcBef>
                <a:spcPts val="20"/>
              </a:spcBef>
            </a:pPr>
            <a:endParaRPr lang="en-GB" sz="1100" dirty="0">
              <a:latin typeface="Calibri Light" panose="020F0302020204030204" pitchFamily="34" charset="0"/>
              <a:ea typeface="Calibri Light" panose="020F0302020204030204" pitchFamily="34" charset="0"/>
            </a:endParaRPr>
          </a:p>
          <a:p>
            <a:pPr>
              <a:spcBef>
                <a:spcPts val="20"/>
              </a:spcBef>
            </a:pPr>
            <a:endParaRPr lang="en-GB" sz="1100" dirty="0">
              <a:effectLst/>
              <a:latin typeface="Calibri Light" panose="020F0302020204030204" pitchFamily="34" charset="0"/>
              <a:ea typeface="Calibri Light" panose="020F0302020204030204" pitchFamily="34" charset="0"/>
            </a:endParaRPr>
          </a:p>
          <a:p>
            <a:pPr marL="742950" lvl="1" indent="-285750" algn="l">
              <a:buSzPts val="1200"/>
              <a:buFont typeface="Calibri" panose="020F0502020204030204" pitchFamily="34" charset="0"/>
              <a:buChar char="-"/>
              <a:tabLst>
                <a:tab pos="297815" algn="l"/>
                <a:tab pos="298450" algn="l"/>
              </a:tabLst>
            </a:pPr>
            <a:r>
              <a:rPr lang="en-US" sz="115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TAXI</a:t>
            </a:r>
            <a:r>
              <a:rPr lang="en-US" sz="1150" spc="15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–</a:t>
            </a:r>
            <a:r>
              <a:rPr lang="en-US" sz="1200" spc="5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distance ~10km, duration</a:t>
            </a:r>
            <a:r>
              <a:rPr lang="en-US" sz="1200" spc="5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~20min,</a:t>
            </a:r>
            <a:r>
              <a:rPr lang="en-US" sz="1200" spc="1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costs</a:t>
            </a:r>
            <a:r>
              <a:rPr lang="en-US" sz="1200" spc="5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~30</a:t>
            </a:r>
            <a:r>
              <a:rPr lang="en-US" sz="1200" spc="5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spc="-2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EUR.</a:t>
            </a:r>
            <a:endParaRPr lang="en-GB" sz="1100" dirty="0"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C08DCB17-A98A-590A-621B-CA3F0D9AA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936" y="1417686"/>
            <a:ext cx="4161905" cy="2676190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C9F9D7E5-DDF4-B14A-CC39-FE661F1AAD55}"/>
              </a:ext>
            </a:extLst>
          </p:cNvPr>
          <p:cNvSpPr txBox="1"/>
          <p:nvPr/>
        </p:nvSpPr>
        <p:spPr>
          <a:xfrm>
            <a:off x="237903" y="2210680"/>
            <a:ext cx="2736304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" b="1" dirty="0">
                <a:latin typeface="Calibri Light" panose="020F0302020204030204" pitchFamily="34" charset="0"/>
              </a:rPr>
              <a:t>CIC </a:t>
            </a:r>
            <a:r>
              <a:rPr lang="en-GB" sz="1150" b="1" dirty="0" err="1">
                <a:latin typeface="Calibri Light" panose="020F0302020204030204" pitchFamily="34" charset="0"/>
              </a:rPr>
              <a:t>bioGUNE</a:t>
            </a:r>
            <a:r>
              <a:rPr lang="en-GB" sz="1150" b="1" dirty="0">
                <a:latin typeface="Calibri Light" panose="020F0302020204030204" pitchFamily="34" charset="0"/>
              </a:rPr>
              <a:t> </a:t>
            </a:r>
            <a:r>
              <a:rPr lang="en-GB" sz="1150" dirty="0">
                <a:latin typeface="Calibri Light" panose="020F0302020204030204" pitchFamily="34" charset="0"/>
              </a:rPr>
              <a:t>- Centro de Investigación </a:t>
            </a:r>
            <a:r>
              <a:rPr lang="en-GB" sz="1150" dirty="0" err="1">
                <a:latin typeface="Calibri Light" panose="020F0302020204030204" pitchFamily="34" charset="0"/>
              </a:rPr>
              <a:t>Cooperativa</a:t>
            </a:r>
            <a:r>
              <a:rPr lang="en-GB" sz="1150" dirty="0">
                <a:latin typeface="Calibri Light" panose="020F0302020204030204" pitchFamily="34" charset="0"/>
              </a:rPr>
              <a:t> </a:t>
            </a:r>
            <a:r>
              <a:rPr lang="en-GB" sz="1150" dirty="0" err="1">
                <a:latin typeface="Calibri Light" panose="020F0302020204030204" pitchFamily="34" charset="0"/>
              </a:rPr>
              <a:t>en</a:t>
            </a:r>
            <a:r>
              <a:rPr lang="en-GB" sz="1150" dirty="0">
                <a:latin typeface="Calibri Light" panose="020F0302020204030204" pitchFamily="34" charset="0"/>
              </a:rPr>
              <a:t> </a:t>
            </a:r>
            <a:r>
              <a:rPr lang="en-GB" sz="1150" dirty="0" err="1">
                <a:latin typeface="Calibri Light" panose="020F0302020204030204" pitchFamily="34" charset="0"/>
              </a:rPr>
              <a:t>Biociencias</a:t>
            </a:r>
            <a:endParaRPr lang="en-GB" sz="1150" dirty="0">
              <a:latin typeface="Calibri Light" panose="020F0302020204030204" pitchFamily="34" charset="0"/>
            </a:endParaRPr>
          </a:p>
          <a:p>
            <a:r>
              <a:rPr lang="en-GB" sz="1150" dirty="0">
                <a:latin typeface="Calibri Light" panose="020F0302020204030204" pitchFamily="34" charset="0"/>
              </a:rPr>
              <a:t>Parque </a:t>
            </a:r>
            <a:r>
              <a:rPr lang="en-GB" sz="1150" dirty="0" err="1">
                <a:latin typeface="Calibri Light" panose="020F0302020204030204" pitchFamily="34" charset="0"/>
              </a:rPr>
              <a:t>Científico</a:t>
            </a:r>
            <a:r>
              <a:rPr lang="en-GB" sz="1150" dirty="0">
                <a:latin typeface="Calibri Light" panose="020F0302020204030204" pitchFamily="34" charset="0"/>
              </a:rPr>
              <a:t> </a:t>
            </a:r>
            <a:r>
              <a:rPr lang="en-GB" sz="1150" dirty="0" err="1">
                <a:latin typeface="Calibri Light" panose="020F0302020204030204" pitchFamily="34" charset="0"/>
              </a:rPr>
              <a:t>Tecnológico</a:t>
            </a:r>
            <a:r>
              <a:rPr lang="en-GB" sz="1150" dirty="0">
                <a:latin typeface="Calibri Light" panose="020F0302020204030204" pitchFamily="34" charset="0"/>
              </a:rPr>
              <a:t> de Bizkaia building 800 48160 </a:t>
            </a:r>
            <a:r>
              <a:rPr lang="en-GB" sz="1150" dirty="0" err="1">
                <a:latin typeface="Calibri Light" panose="020F0302020204030204" pitchFamily="34" charset="0"/>
              </a:rPr>
              <a:t>Derio</a:t>
            </a:r>
            <a:r>
              <a:rPr lang="en-GB" sz="1150" dirty="0">
                <a:latin typeface="Calibri Light" panose="020F0302020204030204" pitchFamily="34" charset="0"/>
              </a:rPr>
              <a:t> Biscay</a:t>
            </a:r>
          </a:p>
          <a:p>
            <a:r>
              <a:rPr lang="en-GB" sz="1150" dirty="0">
                <a:latin typeface="Calibri Light" panose="020F0302020204030204" pitchFamily="34" charset="0"/>
              </a:rPr>
              <a:t>Spain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30602127-E909-3C23-7E97-CDA8B5EE2A37}"/>
              </a:ext>
            </a:extLst>
          </p:cNvPr>
          <p:cNvSpPr txBox="1"/>
          <p:nvPr/>
        </p:nvSpPr>
        <p:spPr>
          <a:xfrm>
            <a:off x="237903" y="1853510"/>
            <a:ext cx="199347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50" b="1" u="sng" kern="0" spc="-10" dirty="0">
                <a:uFill>
                  <a:solidFill>
                    <a:srgbClr val="000000"/>
                  </a:solidFill>
                </a:uFill>
                <a:latin typeface="Calibri Light" panose="020F0302020204030204" pitchFamily="34" charset="0"/>
              </a:rPr>
              <a:t>Meeting </a:t>
            </a:r>
            <a:r>
              <a:rPr lang="es-ES" sz="1350" b="1" u="sng" kern="0" spc="-10" dirty="0" err="1">
                <a:uFill>
                  <a:solidFill>
                    <a:srgbClr val="000000"/>
                  </a:solidFill>
                </a:uFill>
                <a:latin typeface="Calibri Light" panose="020F0302020204030204" pitchFamily="34" charset="0"/>
              </a:rPr>
              <a:t>venue</a:t>
            </a:r>
            <a:r>
              <a:rPr lang="es-ES" sz="1350" b="1" u="sng" kern="0" spc="-10" dirty="0">
                <a:uFill>
                  <a:solidFill>
                    <a:srgbClr val="000000"/>
                  </a:solidFill>
                </a:uFill>
                <a:latin typeface="Calibri Light" panose="020F0302020204030204" pitchFamily="34" charset="0"/>
              </a:rPr>
              <a:t>:</a:t>
            </a:r>
            <a:endParaRPr lang="en-GB" sz="1350" b="1" u="sng" kern="0" spc="-10" dirty="0">
              <a:uFill>
                <a:solidFill>
                  <a:srgbClr val="000000"/>
                </a:solidFill>
              </a:uFill>
              <a:latin typeface="Calibri Light" panose="020F0302020204030204" pitchFamily="34" charset="0"/>
            </a:endParaRPr>
          </a:p>
          <a:p>
            <a:endParaRPr lang="en-GB" dirty="0"/>
          </a:p>
        </p:txBody>
      </p:sp>
      <p:pic>
        <p:nvPicPr>
          <p:cNvPr id="4" name="Picture 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DF40546F-5076-F48E-7745-8E7B70957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806" y="158593"/>
            <a:ext cx="3140387" cy="67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022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10282</TotalTime>
  <Words>202</Words>
  <Application>Microsoft Macintosh PowerPoint</Application>
  <PresentationFormat>On-screen Show (4:3)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PowerPoint Presentation</vt:lpstr>
    </vt:vector>
  </TitlesOfParts>
  <Company>CIC bioGUNE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CIC bioGUNE</dc:creator>
  <cp:lastModifiedBy>Microsoft Office User</cp:lastModifiedBy>
  <cp:revision>255</cp:revision>
  <cp:lastPrinted>2022-03-01T13:35:15Z</cp:lastPrinted>
  <dcterms:created xsi:type="dcterms:W3CDTF">2015-01-29T10:35:06Z</dcterms:created>
  <dcterms:modified xsi:type="dcterms:W3CDTF">2023-08-02T07:21:18Z</dcterms:modified>
</cp:coreProperties>
</file>